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5ED01-0417-4BB5-93D7-376AE592B1A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CFCF-9456-4424-B9FE-BF4AE571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Juvenile Justice 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 106</a:t>
            </a:r>
          </a:p>
          <a:p>
            <a:r>
              <a:rPr lang="en-US" smtClean="0"/>
              <a:t>Part 10</a:t>
            </a:r>
            <a:r>
              <a:rPr lang="en-US" dirty="0" smtClean="0"/>
              <a:t>: Drug Use and Delinquency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c. </a:t>
            </a:r>
            <a:r>
              <a:rPr lang="en-US" u="sng" dirty="0" smtClean="0"/>
              <a:t>Dealers who commit other crimes</a:t>
            </a:r>
          </a:p>
          <a:p>
            <a:pPr>
              <a:buNone/>
            </a:pPr>
            <a:r>
              <a:rPr lang="en-US" dirty="0" smtClean="0"/>
              <a:t>		- 2% teenage population = 40% of crimes</a:t>
            </a:r>
          </a:p>
          <a:p>
            <a:pPr>
              <a:buNone/>
            </a:pPr>
            <a:r>
              <a:rPr lang="en-US" dirty="0" smtClean="0"/>
              <a:t>		- most = gang bangers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u="sng" dirty="0" smtClean="0"/>
              <a:t>Losers / burnouts</a:t>
            </a:r>
          </a:p>
          <a:p>
            <a:pPr>
              <a:buNone/>
            </a:pPr>
            <a:r>
              <a:rPr lang="en-US" dirty="0" smtClean="0"/>
              <a:t>		- heavy drug use</a:t>
            </a:r>
          </a:p>
          <a:p>
            <a:pPr>
              <a:buNone/>
            </a:pPr>
            <a:r>
              <a:rPr lang="en-US" dirty="0" smtClean="0"/>
              <a:t>		- commit crimes to support habit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e. </a:t>
            </a:r>
            <a:r>
              <a:rPr lang="en-US" u="sng" dirty="0" smtClean="0"/>
              <a:t>Persistent offenders</a:t>
            </a:r>
          </a:p>
          <a:p>
            <a:pPr>
              <a:buNone/>
            </a:pPr>
            <a:r>
              <a:rPr lang="en-US" dirty="0" smtClean="0"/>
              <a:t>		- 2/3s continue into adulthood</a:t>
            </a:r>
          </a:p>
          <a:p>
            <a:pPr>
              <a:buNone/>
            </a:pPr>
            <a:r>
              <a:rPr lang="en-US" dirty="0" smtClean="0"/>
              <a:t>		- poor family / poor in school / use at early age</a:t>
            </a:r>
          </a:p>
          <a:p>
            <a:pPr>
              <a:buNone/>
            </a:pPr>
            <a:r>
              <a:rPr lang="en-US" dirty="0" smtClean="0"/>
              <a:t>		- few opportunities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smtClean="0"/>
              <a:t>Drug use</a:t>
            </a:r>
          </a:p>
          <a:p>
            <a:pPr>
              <a:buNone/>
            </a:pPr>
            <a:r>
              <a:rPr lang="en-US" dirty="0" smtClean="0"/>
              <a:t>	- a large part of delinquency</a:t>
            </a:r>
          </a:p>
          <a:p>
            <a:pPr>
              <a:buNone/>
            </a:pPr>
            <a:r>
              <a:rPr lang="en-US" dirty="0" smtClean="0"/>
              <a:t>	- early users = chronic offenders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u="sng" dirty="0" smtClean="0"/>
              <a:t>Law enforcement efforts</a:t>
            </a:r>
          </a:p>
          <a:p>
            <a:pPr>
              <a:buNone/>
            </a:pPr>
            <a:r>
              <a:rPr lang="en-US" dirty="0" smtClean="0"/>
              <a:t>		- drug programs</a:t>
            </a:r>
          </a:p>
          <a:p>
            <a:pPr>
              <a:buNone/>
            </a:pPr>
            <a:r>
              <a:rPr lang="en-US" dirty="0" smtClean="0"/>
              <a:t>		- strict enforcement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u="sng" dirty="0" smtClean="0"/>
              <a:t>Education</a:t>
            </a:r>
          </a:p>
          <a:p>
            <a:pPr>
              <a:buNone/>
            </a:pPr>
            <a:r>
              <a:rPr lang="en-US" dirty="0" smtClean="0"/>
              <a:t>		- elementary through high school</a:t>
            </a:r>
          </a:p>
          <a:p>
            <a:pPr>
              <a:buNone/>
            </a:pPr>
            <a:r>
              <a:rPr lang="en-US" dirty="0" smtClean="0"/>
              <a:t>		- parents involvement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u="sng" dirty="0" smtClean="0"/>
              <a:t>Community involvement</a:t>
            </a:r>
            <a:endParaRPr lang="en-US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- evening programs</a:t>
            </a:r>
          </a:p>
          <a:p>
            <a:pPr>
              <a:buNone/>
            </a:pPr>
            <a:r>
              <a:rPr lang="en-US" dirty="0" smtClean="0"/>
              <a:t>		- job programs</a:t>
            </a:r>
          </a:p>
          <a:p>
            <a:pPr>
              <a:buNone/>
            </a:pPr>
            <a:r>
              <a:rPr lang="en-US" dirty="0" smtClean="0"/>
              <a:t>		- feeling a part of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u="sng" dirty="0" smtClean="0"/>
              <a:t>Treatment strategies</a:t>
            </a:r>
          </a:p>
          <a:p>
            <a:pPr>
              <a:buNone/>
            </a:pPr>
            <a:r>
              <a:rPr lang="en-US" dirty="0" smtClean="0"/>
              <a:t>		- 150,000 per year = treatment</a:t>
            </a:r>
          </a:p>
          <a:p>
            <a:pPr>
              <a:buNone/>
            </a:pPr>
            <a:r>
              <a:rPr lang="en-US" dirty="0" smtClean="0"/>
              <a:t>		- marijuana</a:t>
            </a:r>
          </a:p>
          <a:p>
            <a:pPr>
              <a:buNone/>
            </a:pPr>
            <a:r>
              <a:rPr lang="en-US" dirty="0" smtClean="0"/>
              <a:t>		- look at problems = youth / family / peers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e.	</a:t>
            </a:r>
            <a:r>
              <a:rPr lang="en-US" u="sng" dirty="0" smtClean="0"/>
              <a:t>Harm Reduction</a:t>
            </a:r>
          </a:p>
          <a:p>
            <a:pPr>
              <a:buNone/>
            </a:pPr>
            <a:r>
              <a:rPr lang="en-US" dirty="0" smtClean="0"/>
              <a:t>		- minimize harmful effects</a:t>
            </a:r>
          </a:p>
          <a:p>
            <a:pPr>
              <a:buNone/>
            </a:pPr>
            <a:r>
              <a:rPr lang="en-US" dirty="0" smtClean="0"/>
              <a:t>		- needle exchange / medical marijuana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810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Frequently abused drugs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u="sng" dirty="0" smtClean="0"/>
              <a:t>Marijuana / hashish</a:t>
            </a:r>
            <a:r>
              <a:rPr lang="en-US" dirty="0" smtClean="0"/>
              <a:t> = THC</a:t>
            </a:r>
            <a:endParaRPr lang="en-US" u="sng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most commonly used illicit drug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not physically addicting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physical dangers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psychologically addicting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	b. </a:t>
            </a:r>
            <a:r>
              <a:rPr lang="en-US" u="sng" dirty="0" smtClean="0"/>
              <a:t>Cocaine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most powerful natural stimulant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sniffed / snorted / injected = “rush”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- physical dangers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810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(1) Crack</a:t>
            </a:r>
          </a:p>
          <a:p>
            <a:pPr>
              <a:buNone/>
            </a:pPr>
            <a:r>
              <a:rPr lang="en-US" dirty="0" smtClean="0"/>
              <a:t>			- processed street cocaine</a:t>
            </a:r>
          </a:p>
          <a:p>
            <a:pPr>
              <a:buNone/>
            </a:pPr>
            <a:r>
              <a:rPr lang="en-US" dirty="0" smtClean="0"/>
              <a:t>			- ammonia / baking soda</a:t>
            </a:r>
          </a:p>
          <a:p>
            <a:pPr>
              <a:buNone/>
            </a:pPr>
            <a:r>
              <a:rPr lang="en-US" dirty="0" smtClean="0"/>
              <a:t>			- crystalline form = smoked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u="sng" dirty="0" smtClean="0"/>
              <a:t>Heroin</a:t>
            </a:r>
          </a:p>
          <a:p>
            <a:pPr>
              <a:buNone/>
            </a:pPr>
            <a:r>
              <a:rPr lang="en-US" dirty="0" smtClean="0"/>
              <a:t>		- narcotic drug</a:t>
            </a:r>
          </a:p>
          <a:p>
            <a:pPr>
              <a:buNone/>
            </a:pPr>
            <a:r>
              <a:rPr lang="en-US" dirty="0" smtClean="0"/>
              <a:t>		- most dangerous</a:t>
            </a:r>
          </a:p>
          <a:p>
            <a:pPr>
              <a:buNone/>
            </a:pPr>
            <a:r>
              <a:rPr lang="en-US" dirty="0" smtClean="0"/>
              <a:t>		- build tolerance</a:t>
            </a:r>
          </a:p>
          <a:p>
            <a:pPr>
              <a:buNone/>
            </a:pPr>
            <a:r>
              <a:rPr lang="en-US" dirty="0" smtClean="0"/>
              <a:t>		- sniffed / snorted / skin pop / mainlining </a:t>
            </a:r>
          </a:p>
          <a:p>
            <a:pPr>
              <a:buNone/>
            </a:pPr>
            <a:r>
              <a:rPr lang="en-US" dirty="0" smtClean="0"/>
              <a:t>		- user becomes addicted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8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d. </a:t>
            </a:r>
            <a:r>
              <a:rPr lang="en-US" u="sng" dirty="0" smtClean="0"/>
              <a:t>Alcohol</a:t>
            </a:r>
          </a:p>
          <a:p>
            <a:pPr>
              <a:buNone/>
            </a:pPr>
            <a:r>
              <a:rPr lang="en-US" dirty="0" smtClean="0"/>
              <a:t>		- drug of choice</a:t>
            </a:r>
          </a:p>
          <a:p>
            <a:pPr>
              <a:buNone/>
            </a:pPr>
            <a:r>
              <a:rPr lang="en-US" dirty="0" smtClean="0"/>
              <a:t>		- 56% have been drunk by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>
              <a:buNone/>
            </a:pPr>
            <a:r>
              <a:rPr lang="en-US" dirty="0" smtClean="0"/>
              <a:t>		- factor in nearly half of all murders / suicides /</a:t>
            </a:r>
          </a:p>
          <a:p>
            <a:pPr>
              <a:buNone/>
            </a:pPr>
            <a:r>
              <a:rPr lang="en-US" dirty="0" smtClean="0"/>
              <a:t>		  accidental deaths</a:t>
            </a:r>
          </a:p>
          <a:p>
            <a:pPr>
              <a:buNone/>
            </a:pPr>
            <a:r>
              <a:rPr lang="en-US" dirty="0" smtClean="0"/>
              <a:t>		- “part of growing up”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e. Other drugs</a:t>
            </a:r>
          </a:p>
          <a:p>
            <a:pPr>
              <a:buNone/>
            </a:pPr>
            <a:r>
              <a:rPr lang="en-US" dirty="0" smtClean="0"/>
              <a:t>		- inhalants / tranquilizers / stimulants / steroids </a:t>
            </a:r>
          </a:p>
          <a:p>
            <a:pPr>
              <a:buNone/>
            </a:pPr>
            <a:r>
              <a:rPr lang="en-US" dirty="0" smtClean="0"/>
              <a:t>		  / hallucinogens / designer drugs / cigarettes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	Drug use today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- various studies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u="sng" dirty="0" smtClean="0"/>
              <a:t>Monitoring the Future</a:t>
            </a:r>
          </a:p>
          <a:p>
            <a:pPr>
              <a:buNone/>
            </a:pPr>
            <a:r>
              <a:rPr lang="en-US" dirty="0" smtClean="0"/>
              <a:t>		- survey of teen substance abuse</a:t>
            </a:r>
          </a:p>
          <a:p>
            <a:pPr>
              <a:buNone/>
            </a:pPr>
            <a:r>
              <a:rPr lang="en-US" dirty="0" smtClean="0"/>
              <a:t>		- continues to decline / become stable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u="sng" dirty="0" smtClean="0"/>
              <a:t>Parents’ Resource Institute for Drug Education</a:t>
            </a:r>
          </a:p>
          <a:p>
            <a:pPr>
              <a:buNone/>
            </a:pPr>
            <a:r>
              <a:rPr lang="en-US" dirty="0" smtClean="0"/>
              <a:t>	     (PRIDE)</a:t>
            </a:r>
          </a:p>
          <a:p>
            <a:pPr>
              <a:buNone/>
            </a:pPr>
            <a:r>
              <a:rPr lang="en-US" dirty="0" smtClean="0"/>
              <a:t>		- little or no change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u="sng" dirty="0" smtClean="0"/>
              <a:t>National Survey on Drug Use and Health</a:t>
            </a:r>
          </a:p>
          <a:p>
            <a:pPr>
              <a:buNone/>
            </a:pPr>
            <a:r>
              <a:rPr lang="en-US" dirty="0" smtClean="0"/>
              <a:t>		- declined = still a problem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0480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/>
              <a:t>Why take drugs?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u="sng" dirty="0" smtClean="0"/>
              <a:t>Social disorganization</a:t>
            </a:r>
          </a:p>
          <a:p>
            <a:pPr marL="514350" indent="-514350">
              <a:buNone/>
            </a:pPr>
            <a:r>
              <a:rPr lang="en-US" dirty="0" smtClean="0"/>
              <a:t>		- poverty</a:t>
            </a:r>
          </a:p>
          <a:p>
            <a:pPr marL="514350" indent="-514350">
              <a:buNone/>
            </a:pPr>
            <a:r>
              <a:rPr lang="en-US" dirty="0" smtClean="0"/>
              <a:t>		- racial prejudice</a:t>
            </a:r>
          </a:p>
          <a:p>
            <a:pPr marL="514350" indent="-514350">
              <a:buNone/>
            </a:pPr>
            <a:r>
              <a:rPr lang="en-US" dirty="0" smtClean="0"/>
              <a:t>		- low-self esteem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(1) One study</a:t>
            </a:r>
          </a:p>
          <a:p>
            <a:pPr marL="514350" indent="-514350">
              <a:buNone/>
            </a:pPr>
            <a:r>
              <a:rPr lang="en-US" dirty="0" smtClean="0"/>
              <a:t>			- little if any association between social</a:t>
            </a:r>
          </a:p>
          <a:p>
            <a:pPr marL="514350" indent="-514350">
              <a:buNone/>
            </a:pPr>
            <a:r>
              <a:rPr lang="en-US" dirty="0" smtClean="0"/>
              <a:t>			  class and drug use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(2) Drug use higher = urban 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1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b. </a:t>
            </a:r>
            <a:r>
              <a:rPr lang="en-US" u="sng" dirty="0" smtClean="0"/>
              <a:t>Peer pressure</a:t>
            </a:r>
          </a:p>
          <a:p>
            <a:pPr>
              <a:buNone/>
            </a:pPr>
            <a:r>
              <a:rPr lang="en-US" dirty="0" smtClean="0"/>
              <a:t>		- wanting to be accepted / fit in</a:t>
            </a:r>
          </a:p>
          <a:p>
            <a:pPr>
              <a:buNone/>
            </a:pPr>
            <a:r>
              <a:rPr lang="en-US" dirty="0" smtClean="0"/>
              <a:t>		- poor parental supervision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u="sng" dirty="0" smtClean="0"/>
              <a:t>Family factors</a:t>
            </a:r>
          </a:p>
          <a:p>
            <a:pPr>
              <a:buNone/>
            </a:pPr>
            <a:r>
              <a:rPr lang="en-US" dirty="0" smtClean="0"/>
              <a:t>		- unhappy childhood</a:t>
            </a:r>
          </a:p>
          <a:p>
            <a:pPr>
              <a:buNone/>
            </a:pPr>
            <a:r>
              <a:rPr lang="en-US" dirty="0" smtClean="0"/>
              <a:t>		- child abuse</a:t>
            </a:r>
          </a:p>
          <a:p>
            <a:pPr>
              <a:buNone/>
            </a:pPr>
            <a:r>
              <a:rPr lang="en-US" dirty="0" smtClean="0"/>
              <a:t>		- parental drug use</a:t>
            </a:r>
          </a:p>
          <a:p>
            <a:pPr>
              <a:buNone/>
            </a:pPr>
            <a:r>
              <a:rPr lang="en-US" dirty="0" smtClean="0"/>
              <a:t>		- divorce / separation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u="sng" dirty="0" smtClean="0"/>
              <a:t>Genetic factors</a:t>
            </a:r>
          </a:p>
          <a:p>
            <a:pPr>
              <a:buNone/>
            </a:pPr>
            <a:r>
              <a:rPr lang="en-US" dirty="0" smtClean="0"/>
              <a:t>		- alcohol parents = alcoholic children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708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e. </a:t>
            </a:r>
            <a:r>
              <a:rPr lang="en-US" u="sng" dirty="0" smtClean="0"/>
              <a:t>Emotional problems</a:t>
            </a:r>
          </a:p>
          <a:p>
            <a:pPr>
              <a:buNone/>
            </a:pPr>
            <a:r>
              <a:rPr lang="en-US" dirty="0" smtClean="0"/>
              <a:t>		- internalize / introverted</a:t>
            </a:r>
          </a:p>
          <a:p>
            <a:pPr>
              <a:buNone/>
            </a:pPr>
            <a:r>
              <a:rPr lang="en-US" dirty="0" smtClean="0"/>
              <a:t>		- blaming others</a:t>
            </a:r>
          </a:p>
          <a:p>
            <a:pPr>
              <a:buNone/>
            </a:pPr>
            <a:r>
              <a:rPr lang="en-US" dirty="0" smtClean="0"/>
              <a:t>		- personality disorders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f. </a:t>
            </a:r>
            <a:r>
              <a:rPr lang="en-US" u="sng" dirty="0" smtClean="0"/>
              <a:t>Problem behavior syndrome</a:t>
            </a:r>
          </a:p>
          <a:p>
            <a:pPr>
              <a:buNone/>
            </a:pPr>
            <a:r>
              <a:rPr lang="en-US" dirty="0" smtClean="0"/>
              <a:t>		- maladjusted / emotionally distressed</a:t>
            </a:r>
          </a:p>
          <a:p>
            <a:pPr>
              <a:buNone/>
            </a:pPr>
            <a:r>
              <a:rPr lang="en-US" dirty="0" smtClean="0"/>
              <a:t>		- many social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g. </a:t>
            </a:r>
            <a:r>
              <a:rPr lang="en-US" u="sng" dirty="0" smtClean="0"/>
              <a:t>Rational choice</a:t>
            </a:r>
          </a:p>
          <a:p>
            <a:pPr>
              <a:buNone/>
            </a:pPr>
            <a:r>
              <a:rPr lang="en-US" dirty="0" smtClean="0"/>
              <a:t>		- choose drugs to get high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b="1" dirty="0" smtClean="0"/>
              <a:t>Pathways to drug abuse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u="sng" dirty="0" smtClean="0"/>
              <a:t>Gateway drug</a:t>
            </a:r>
          </a:p>
          <a:p>
            <a:pPr marL="514350" indent="-514350">
              <a:buNone/>
            </a:pPr>
            <a:r>
              <a:rPr lang="en-US" dirty="0" smtClean="0"/>
              <a:t>		- alcohol / marijuana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b. </a:t>
            </a:r>
            <a:r>
              <a:rPr lang="en-US" u="sng" dirty="0" smtClean="0"/>
              <a:t>Petty users</a:t>
            </a:r>
          </a:p>
          <a:p>
            <a:pPr marL="514350" indent="-514350">
              <a:buNone/>
            </a:pPr>
            <a:r>
              <a:rPr lang="en-US" dirty="0" smtClean="0"/>
              <a:t>		- sell small amounts / support their use</a:t>
            </a:r>
          </a:p>
          <a:p>
            <a:pPr marL="514350" indent="-514350">
              <a:buNone/>
            </a:pPr>
            <a:r>
              <a:rPr lang="en-US" dirty="0" smtClean="0"/>
              <a:t>		- do not consider seriously involved with drugs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c. </a:t>
            </a:r>
            <a:r>
              <a:rPr lang="en-US" u="sng" dirty="0" smtClean="0"/>
              <a:t>Frequently sell</a:t>
            </a:r>
          </a:p>
          <a:p>
            <a:pPr marL="514350" indent="-514350">
              <a:buNone/>
            </a:pPr>
            <a:r>
              <a:rPr lang="en-US" dirty="0" smtClean="0"/>
              <a:t>		- make money</a:t>
            </a:r>
          </a:p>
          <a:p>
            <a:pPr marL="514350" indent="-514350">
              <a:buNone/>
            </a:pPr>
            <a:r>
              <a:rPr lang="en-US" dirty="0" smtClean="0"/>
              <a:t>		- get their drugs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Juvenile Justice In America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Grays Harbor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Juvenile Justice In America</dc:title>
  <dc:creator>Ron Bradbury</dc:creator>
  <cp:lastModifiedBy>admin</cp:lastModifiedBy>
  <cp:revision>10</cp:revision>
  <dcterms:created xsi:type="dcterms:W3CDTF">2009-04-04T17:14:00Z</dcterms:created>
  <dcterms:modified xsi:type="dcterms:W3CDTF">2014-03-26T19:00:25Z</dcterms:modified>
</cp:coreProperties>
</file>