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0" d="100"/>
          <a:sy n="80" d="100"/>
        </p:scale>
        <p:origin x="168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89868-201D-44DD-8E10-E64EEC6E4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866D15-753F-4D62-9124-A4DB11454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87432-AAF4-460E-A11E-03396FA54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B5E4-C730-4B20-8C80-2353AA14C39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6A6F6-4857-4F63-A248-5C70F0C8F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BCD93-7F64-4784-BE3C-D3617C131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31DE4-928F-4C33-A3A8-B5FBCBA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6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DC63-5421-4709-BFB3-EBB688BFA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71E2DF-FE35-432D-A8F5-326CABD5D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86D8-6150-4976-BC3E-9A3F41EF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B5E4-C730-4B20-8C80-2353AA14C39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973F1-E722-4A56-81F6-94F86E52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0D298-5219-4F62-9488-DB0853EB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31DE4-928F-4C33-A3A8-B5FBCBA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67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C448ED-4749-49EC-96E3-2CC122892D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173025-0E96-4BEA-9A39-515A5A75E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8A1CC-F7BB-4E33-97F6-F0B0C6AA7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B5E4-C730-4B20-8C80-2353AA14C39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48CA5-C2AB-4461-B193-A7FB5737E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8A960-7B6B-46A7-8580-E6D1082F2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31DE4-928F-4C33-A3A8-B5FBCBA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05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D9945-2A65-4179-A1EF-5D87240B9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0F08B-E7E9-4A55-A497-DDB9073FE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4D9FC-6868-4BA5-90D5-C9160FDC7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B5E4-C730-4B20-8C80-2353AA14C39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5C18F-BE26-4AC4-97BB-EAD6ECE6D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DA432-4B20-4279-BDD2-F2A840B88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31DE4-928F-4C33-A3A8-B5FBCBA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9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67ABF-F64F-42A0-9682-9107827DA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F9A8B-7670-43D9-83E6-00435A42F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B09D1-42BA-4CFF-BE6F-08EC2CE49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B5E4-C730-4B20-8C80-2353AA14C39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387FB-8DDD-4378-B3E0-B114FB8BE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ACCD7-33B5-4A82-862C-FD8051503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31DE4-928F-4C33-A3A8-B5FBCBA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96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184E-5848-4C19-A8D6-CE7873477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645D-4E43-4F0F-AC4B-217CBEE03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B1A96E-A2C6-46EE-B380-35049F5126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D683F5-C29A-4759-9076-D184D696E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B5E4-C730-4B20-8C80-2353AA14C39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98BDA-2358-4EAC-B8C2-EBCA6B33F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95F254-641F-4613-8FCE-21692E8E0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31DE4-928F-4C33-A3A8-B5FBCBA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55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EEFC6-5A29-4229-B62C-DD606B5C0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79EED-E9A3-4190-A285-34538FAE3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EC895D-7E7F-45B9-8757-7C552758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074303-4E44-482E-9EF0-821901A2F1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9DFE2F-FA42-4D49-8C05-C34F74FBB3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1DE473-6803-4485-9DC6-A4C11222D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B5E4-C730-4B20-8C80-2353AA14C39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FBFE5F-68B2-4768-813B-9423AB600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A16D64-C379-4E58-A666-B9BAA1795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31DE4-928F-4C33-A3A8-B5FBCBA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33421-883C-4FFC-A1D4-B010C44F0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2DAF4-1FDA-43EA-A5E0-0C77475BD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B5E4-C730-4B20-8C80-2353AA14C39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FF223E-CAF7-466D-BF1D-552CB8713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549D0-9DD2-4575-ADAE-7FDD9830D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31DE4-928F-4C33-A3A8-B5FBCBA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02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A28EF8-004C-4F91-AE6A-1EB939BBF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B5E4-C730-4B20-8C80-2353AA14C39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31954F-E643-4696-9790-99E36BB11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93056-BE37-46D5-A4E0-C70A1729E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31DE4-928F-4C33-A3A8-B5FBCBA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13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63C8-F1B2-4A81-956B-208473C6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0393A-C919-4A58-86FC-5DB3433D1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E2AFC-4E8E-4ED9-9E14-37384FAAB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B6FDBB-378B-4EF8-A993-911C5C545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B5E4-C730-4B20-8C80-2353AA14C39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B7E8E-AE45-4B35-9515-5B5E460D5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2861A-A17B-4B2A-9231-AABC9DB0C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31DE4-928F-4C33-A3A8-B5FBCBA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20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51DEF-C995-4380-9B37-25D348EBC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4EF845-48FB-4022-B5AF-0BD44144C5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9D9E05-A564-4008-A64A-95BFF8AD8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C3D28-7EF5-42DA-ABA7-703A1925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B5E4-C730-4B20-8C80-2353AA14C39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20DB1-843C-46A9-9F64-4F50F6AEF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9D0EF-A79D-488E-B380-C89553806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31DE4-928F-4C33-A3A8-B5FBCBA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58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507BE9-E296-48E4-8D9D-04F90935A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258FE-7135-4D19-96BF-584899F4D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ECB9F-ACFB-4C61-ABBC-DB51B310A1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DB5E4-C730-4B20-8C80-2353AA14C39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89F6F-CE23-4357-982A-CD4031B9A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20ABC-60C2-4A33-B8FB-27DC9B1695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31DE4-928F-4C33-A3A8-B5FBCBA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7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2633406-E43C-4346-9FC5-CD2EC160751A}"/>
              </a:ext>
            </a:extLst>
          </p:cNvPr>
          <p:cNvSpPr/>
          <p:nvPr/>
        </p:nvSpPr>
        <p:spPr>
          <a:xfrm>
            <a:off x="333830" y="610136"/>
            <a:ext cx="515257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0" u="none" strike="noStrike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The master plan should focus on the following:</a:t>
            </a:r>
          </a:p>
          <a:p>
            <a:pPr lvl="1"/>
            <a:r>
              <a:rPr lang="en-US" sz="2000" i="0" u="none" strike="noStrike" baseline="30000" dirty="0">
                <a:solidFill>
                  <a:srgbClr val="000000"/>
                </a:solidFill>
                <a:latin typeface="+mj-lt"/>
              </a:rPr>
              <a:t>a</a:t>
            </a:r>
            <a:r>
              <a:rPr lang="en-US" sz="2000" baseline="30000" dirty="0">
                <a:solidFill>
                  <a:srgbClr val="000000"/>
                </a:solidFill>
                <a:latin typeface="+mj-lt"/>
              </a:rPr>
              <a:t>)	</a:t>
            </a:r>
            <a:r>
              <a:rPr lang="en-US" sz="2000" i="0" u="none" strike="noStrike" baseline="30000" dirty="0">
                <a:solidFill>
                  <a:srgbClr val="000000"/>
                </a:solidFill>
                <a:latin typeface="+mj-lt"/>
              </a:rPr>
              <a:t>Creating a 21st century campus for education</a:t>
            </a:r>
          </a:p>
          <a:p>
            <a:pPr lvl="1"/>
            <a:r>
              <a:rPr lang="en-US" sz="2000" i="0" u="none" strike="noStrike" baseline="30000" dirty="0">
                <a:solidFill>
                  <a:srgbClr val="000000"/>
                </a:solidFill>
                <a:latin typeface="+mj-lt"/>
              </a:rPr>
              <a:t>b)	Creating a campus community connection for academics 	and student athletes. </a:t>
            </a:r>
          </a:p>
          <a:p>
            <a:pPr lvl="1"/>
            <a:r>
              <a:rPr lang="en-US" sz="2000" i="0" u="none" strike="noStrike" baseline="30000" dirty="0">
                <a:solidFill>
                  <a:srgbClr val="000000"/>
                </a:solidFill>
                <a:latin typeface="+mj-lt"/>
              </a:rPr>
              <a:t>c)	Connection to 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0" u="none" strike="noStrike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0" u="none" strike="noStrike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The College’s strategic plan is not finalized, so there is a need for the master plan to incorporate flexibility and adaptability.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0" u="none" strike="noStrike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0" u="none" strike="noStrike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Accessibility – pedestrian routes and building 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0" u="none" strike="noStrike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0" u="none" strike="noStrike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Welcoming / nonthreatening first point of contact for new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0" u="none" strike="noStrike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0" u="none" strike="noStrike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Make steps toward resolving traffic, circulation, and parking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0" u="none" strike="noStrike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0" u="none" strike="noStrike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Additional access road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0" u="none" strike="noStrike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0" u="none" strike="noStrike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Make existing entry road wider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0" u="none" strike="noStrike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0" u="none" strike="noStrike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Plan for student housing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0" u="none" strike="noStrike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0" u="none" strike="noStrike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Expand childcare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0" u="none" strike="noStrike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0" u="none" strike="noStrike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Add a 50-70 person black box theater to the Bishop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i="0" u="none" strike="noStrike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0" u="none" strike="noStrike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Diesel Technology Program </a:t>
            </a:r>
          </a:p>
          <a:p>
            <a:endParaRPr lang="en-US" sz="2000" b="1" i="0" u="none" strike="noStrike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0" u="none" strike="noStrike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Lake </a:t>
            </a:r>
            <a:r>
              <a:rPr lang="en-US" sz="2000" b="1" i="0" u="none" strike="noStrike" baseline="30000" dirty="0" err="1">
                <a:solidFill>
                  <a:srgbClr val="000000"/>
                </a:solidFill>
                <a:latin typeface="Calibri" panose="020F0502020204030204" pitchFamily="34" charset="0"/>
              </a:rPr>
              <a:t>Swano</a:t>
            </a:r>
            <a:r>
              <a:rPr lang="en-US" sz="2000" b="1" i="0" u="none" strike="noStrike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 Trail Amenity for joggers / hikers / community </a:t>
            </a:r>
          </a:p>
        </p:txBody>
      </p:sp>
      <p:pic>
        <p:nvPicPr>
          <p:cNvPr id="11" name="Picture 10" descr="A group of people looking at a large poster board with an aerial view of the GHC main campus in Aberdeen.">
            <a:extLst>
              <a:ext uri="{FF2B5EF4-FFF2-40B4-BE49-F238E27FC236}">
                <a16:creationId xmlns:a16="http://schemas.microsoft.com/office/drawing/2014/main" id="{FFFA5FC7-24F3-44C8-8FCB-6BE57ED55D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" r="3754"/>
          <a:stretch/>
        </p:blipFill>
        <p:spPr>
          <a:xfrm>
            <a:off x="5486399" y="3429001"/>
            <a:ext cx="3655767" cy="3066586"/>
          </a:xfrm>
          <a:prstGeom prst="rect">
            <a:avLst/>
          </a:prstGeom>
        </p:spPr>
      </p:pic>
      <p:pic>
        <p:nvPicPr>
          <p:cNvPr id="13" name="Picture 12" descr="Access, Success, Excellence, Respect, Effective and Efficient, are integral components of GHC's Mission &amp; Vision to provide Academic Transfer, Workforce Preparation, Basic Skills (Transitions), and Service to Community.">
            <a:extLst>
              <a:ext uri="{FF2B5EF4-FFF2-40B4-BE49-F238E27FC236}">
                <a16:creationId xmlns:a16="http://schemas.microsoft.com/office/drawing/2014/main" id="{AA1A0B69-1474-4B79-8854-6E3E649674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4651" r="5848" b="6832"/>
          <a:stretch/>
        </p:blipFill>
        <p:spPr>
          <a:xfrm>
            <a:off x="9286492" y="3301998"/>
            <a:ext cx="2801257" cy="26819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D7A72D-B620-4C1F-B897-E12DE52AF016}"/>
              </a:ext>
            </a:extLst>
          </p:cNvPr>
          <p:cNvSpPr txBox="1"/>
          <p:nvPr/>
        </p:nvSpPr>
        <p:spPr>
          <a:xfrm>
            <a:off x="9147459" y="5972366"/>
            <a:ext cx="3106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Masterplan is a catalyst for the college to meet their Mission and Vision</a:t>
            </a:r>
          </a:p>
        </p:txBody>
      </p:sp>
      <p:sp>
        <p:nvSpPr>
          <p:cNvPr id="16" name="Rectangle 15" descr="a blue rectangle behind white bulleted text." title="rectangle">
            <a:extLst>
              <a:ext uri="{FF2B5EF4-FFF2-40B4-BE49-F238E27FC236}">
                <a16:creationId xmlns:a16="http://schemas.microsoft.com/office/drawing/2014/main" id="{A21CC521-086A-44EC-9210-7E86180EF3B6}"/>
              </a:ext>
            </a:extLst>
          </p:cNvPr>
          <p:cNvSpPr/>
          <p:nvPr/>
        </p:nvSpPr>
        <p:spPr>
          <a:xfrm>
            <a:off x="5486400" y="268728"/>
            <a:ext cx="6473371" cy="2822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9CF82A-1872-4B40-8BF6-29FAAD7473CD}"/>
              </a:ext>
            </a:extLst>
          </p:cNvPr>
          <p:cNvSpPr txBox="1"/>
          <p:nvPr/>
        </p:nvSpPr>
        <p:spPr>
          <a:xfrm>
            <a:off x="5729679" y="363712"/>
            <a:ext cx="6230092" cy="273921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baseline="30000" dirty="0">
                <a:solidFill>
                  <a:schemeClr val="bg1"/>
                </a:solidFill>
              </a:rPr>
              <a:t>Masterplan Components:</a:t>
            </a:r>
            <a:endParaRPr lang="en-US" sz="2400" baseline="30000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50000"/>
              </a:lnSpc>
              <a:buSzPct val="75000"/>
              <a:buFont typeface="Arial" panose="020B0604020202020204" pitchFamily="34" charset="0"/>
              <a:buChar char="•"/>
            </a:pPr>
            <a:r>
              <a:rPr lang="en-US" sz="2400" baseline="30000" dirty="0">
                <a:solidFill>
                  <a:schemeClr val="bg1"/>
                </a:solidFill>
              </a:rPr>
              <a:t>Student Services Building</a:t>
            </a:r>
          </a:p>
          <a:p>
            <a:pPr marL="742950" lvl="1" indent="-285750">
              <a:lnSpc>
                <a:spcPct val="150000"/>
              </a:lnSpc>
              <a:buSzPct val="75000"/>
              <a:buFont typeface="Arial" panose="020B0604020202020204" pitchFamily="34" charset="0"/>
              <a:buChar char="•"/>
            </a:pPr>
            <a:r>
              <a:rPr lang="en-US" sz="2400" baseline="30000" dirty="0">
                <a:solidFill>
                  <a:schemeClr val="bg1"/>
                </a:solidFill>
              </a:rPr>
              <a:t>Student Rec / Health and Wellness</a:t>
            </a:r>
          </a:p>
          <a:p>
            <a:pPr marL="742950" lvl="1" indent="-285750">
              <a:lnSpc>
                <a:spcPct val="150000"/>
              </a:lnSpc>
              <a:buSzPct val="75000"/>
              <a:buFont typeface="Arial" panose="020B0604020202020204" pitchFamily="34" charset="0"/>
              <a:buChar char="•"/>
            </a:pPr>
            <a:r>
              <a:rPr lang="en-US" sz="2400" baseline="30000" dirty="0">
                <a:solidFill>
                  <a:schemeClr val="bg1"/>
                </a:solidFill>
              </a:rPr>
              <a:t>Student Housing</a:t>
            </a:r>
          </a:p>
          <a:p>
            <a:pPr marL="742950" lvl="1" indent="-285750">
              <a:lnSpc>
                <a:spcPct val="150000"/>
              </a:lnSpc>
              <a:buSzPct val="75000"/>
              <a:buFont typeface="Arial" panose="020B0604020202020204" pitchFamily="34" charset="0"/>
              <a:buChar char="•"/>
            </a:pPr>
            <a:r>
              <a:rPr lang="en-US" sz="2400" baseline="30000" dirty="0">
                <a:solidFill>
                  <a:schemeClr val="bg1"/>
                </a:solidFill>
              </a:rPr>
              <a:t>Long House</a:t>
            </a:r>
          </a:p>
          <a:p>
            <a:pPr marL="742950" lvl="1" indent="-285750">
              <a:lnSpc>
                <a:spcPct val="150000"/>
              </a:lnSpc>
              <a:buSzPct val="75000"/>
              <a:buFont typeface="Arial" panose="020B0604020202020204" pitchFamily="34" charset="0"/>
              <a:buChar char="•"/>
            </a:pPr>
            <a:r>
              <a:rPr lang="en-US" sz="2400" baseline="30000" dirty="0">
                <a:solidFill>
                  <a:schemeClr val="bg1"/>
                </a:solidFill>
              </a:rPr>
              <a:t>Parking / Campus Access</a:t>
            </a:r>
          </a:p>
          <a:p>
            <a:pPr marL="742950" lvl="1" indent="-285750">
              <a:lnSpc>
                <a:spcPct val="150000"/>
              </a:lnSpc>
              <a:buSzPct val="75000"/>
              <a:buFont typeface="Arial" panose="020B0604020202020204" pitchFamily="34" charset="0"/>
              <a:buChar char="•"/>
            </a:pPr>
            <a:r>
              <a:rPr lang="en-US" sz="2400" baseline="30000" dirty="0">
                <a:solidFill>
                  <a:schemeClr val="bg1"/>
                </a:solidFill>
              </a:rPr>
              <a:t>Potential Future Academic Buildings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0D4CD5-6916-4007-BA6B-FAC58ECDE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73103" y="-30360"/>
            <a:ext cx="6059502" cy="587845"/>
          </a:xfrm>
        </p:spPr>
        <p:txBody>
          <a:bodyPr>
            <a:normAutofit/>
          </a:bodyPr>
          <a:lstStyle/>
          <a:p>
            <a:r>
              <a:rPr lang="en-US" sz="3200" dirty="0"/>
              <a:t>Masterplan Goals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4688C8-24F5-4652-9F98-A8D55A4DF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524000" y="3429000"/>
            <a:ext cx="3818021" cy="173038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703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women points to a particular item rendered in the posterboard drawings presented by the architecht">
            <a:extLst>
              <a:ext uri="{FF2B5EF4-FFF2-40B4-BE49-F238E27FC236}">
                <a16:creationId xmlns:a16="http://schemas.microsoft.com/office/drawing/2014/main" id="{7EE33B97-C5F9-48EC-B3E6-6186B7AAD8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75"/>
          <a:stretch/>
        </p:blipFill>
        <p:spPr>
          <a:xfrm>
            <a:off x="5875046" y="4387114"/>
            <a:ext cx="2998470" cy="2001847"/>
          </a:xfrm>
          <a:prstGeom prst="rect">
            <a:avLst/>
          </a:prstGeom>
        </p:spPr>
      </p:pic>
      <p:pic>
        <p:nvPicPr>
          <p:cNvPr id="7" name="Picture 6" descr="Map of GHC's main campus with 7 sites marked for future development. ">
            <a:extLst>
              <a:ext uri="{FF2B5EF4-FFF2-40B4-BE49-F238E27FC236}">
                <a16:creationId xmlns:a16="http://schemas.microsoft.com/office/drawing/2014/main" id="{73FC248F-B960-4BCC-9E3D-9B84834F8A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t="7335" r="34691" b="41278"/>
          <a:stretch/>
        </p:blipFill>
        <p:spPr>
          <a:xfrm>
            <a:off x="203555" y="780323"/>
            <a:ext cx="5557908" cy="5608638"/>
          </a:xfrm>
          <a:prstGeom prst="rect">
            <a:avLst/>
          </a:prstGeom>
        </p:spPr>
      </p:pic>
      <p:pic>
        <p:nvPicPr>
          <p:cNvPr id="9" name="Picture 8" descr="The architects presenting their plans.">
            <a:extLst>
              <a:ext uri="{FF2B5EF4-FFF2-40B4-BE49-F238E27FC236}">
                <a16:creationId xmlns:a16="http://schemas.microsoft.com/office/drawing/2014/main" id="{D961F41E-85A1-4003-ADD2-9E250C5F6F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" t="13169"/>
          <a:stretch/>
        </p:blipFill>
        <p:spPr>
          <a:xfrm>
            <a:off x="8989975" y="4387114"/>
            <a:ext cx="2998470" cy="2001846"/>
          </a:xfrm>
          <a:prstGeom prst="rect">
            <a:avLst/>
          </a:prstGeom>
        </p:spPr>
      </p:pic>
      <p:pic>
        <p:nvPicPr>
          <p:cNvPr id="11" name="Picture 10" descr="Map of the campus illustrating proposed vehicle transportation, student parking, reserved parking, and visitor parking.">
            <a:extLst>
              <a:ext uri="{FF2B5EF4-FFF2-40B4-BE49-F238E27FC236}">
                <a16:creationId xmlns:a16="http://schemas.microsoft.com/office/drawing/2014/main" id="{3BBEA14E-A609-4418-8B89-DCC29ACDF1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0" t="35492" r="699" b="36135"/>
          <a:stretch/>
        </p:blipFill>
        <p:spPr>
          <a:xfrm>
            <a:off x="8989975" y="999398"/>
            <a:ext cx="2998470" cy="3315884"/>
          </a:xfrm>
          <a:prstGeom prst="rect">
            <a:avLst/>
          </a:prstGeom>
        </p:spPr>
      </p:pic>
      <p:pic>
        <p:nvPicPr>
          <p:cNvPr id="12" name="Picture 11" descr="Map of campus that illustrates the master plan's Service and Emergency Vehicle Road and Building Access, including the emergency entrance to the campus. ">
            <a:extLst>
              <a:ext uri="{FF2B5EF4-FFF2-40B4-BE49-F238E27FC236}">
                <a16:creationId xmlns:a16="http://schemas.microsoft.com/office/drawing/2014/main" id="{FF86417A-E603-47CA-BF11-83CEAD1368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6" t="6839" r="699" b="65325"/>
          <a:stretch/>
        </p:blipFill>
        <p:spPr>
          <a:xfrm>
            <a:off x="5856207" y="999398"/>
            <a:ext cx="3039024" cy="325318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937E9D6-D5BF-4799-B96F-08D95F4A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035" y="156412"/>
            <a:ext cx="10515600" cy="623912"/>
          </a:xfrm>
        </p:spPr>
        <p:txBody>
          <a:bodyPr>
            <a:normAutofit/>
          </a:bodyPr>
          <a:lstStyle/>
          <a:p>
            <a:r>
              <a:rPr lang="en-US" sz="3200" dirty="0"/>
              <a:t>Masterplan Development</a:t>
            </a:r>
          </a:p>
        </p:txBody>
      </p:sp>
    </p:spTree>
    <p:extLst>
      <p:ext uri="{BB962C8B-B14F-4D97-AF65-F5344CB8AC3E}">
        <p14:creationId xmlns:p14="http://schemas.microsoft.com/office/powerpoint/2010/main" val="948608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he details of the proposed campus masterplan which indicates the location of various renovations and new construction.">
            <a:extLst>
              <a:ext uri="{FF2B5EF4-FFF2-40B4-BE49-F238E27FC236}">
                <a16:creationId xmlns:a16="http://schemas.microsoft.com/office/drawing/2014/main" id="{282E32D1-4830-4F94-ADE7-F7279B94CE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7" r="34688" b="7732"/>
          <a:stretch/>
        </p:blipFill>
        <p:spPr>
          <a:xfrm>
            <a:off x="6561953" y="3646406"/>
            <a:ext cx="5579085" cy="2743243"/>
          </a:xfrm>
          <a:prstGeom prst="rect">
            <a:avLst/>
          </a:prstGeom>
        </p:spPr>
      </p:pic>
      <p:pic>
        <p:nvPicPr>
          <p:cNvPr id="5" name="Picture 4" descr="A map of the proposed campus masterplan">
            <a:extLst>
              <a:ext uri="{FF2B5EF4-FFF2-40B4-BE49-F238E27FC236}">
                <a16:creationId xmlns:a16="http://schemas.microsoft.com/office/drawing/2014/main" id="{D5500981-DAC8-4CAA-BA5A-DCD73CEE02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t="6829" r="8859" b="34294"/>
          <a:stretch/>
        </p:blipFill>
        <p:spPr>
          <a:xfrm>
            <a:off x="386590" y="856736"/>
            <a:ext cx="6163406" cy="5532914"/>
          </a:xfrm>
          <a:prstGeom prst="rect">
            <a:avLst/>
          </a:prstGeom>
        </p:spPr>
      </p:pic>
      <p:pic>
        <p:nvPicPr>
          <p:cNvPr id="7" name="Picture 6" descr="A map legend that indicates which colors of the map represent proposed and existing buildings, parking lots, roads, trails, an amphitheater, and a monument.">
            <a:extLst>
              <a:ext uri="{FF2B5EF4-FFF2-40B4-BE49-F238E27FC236}">
                <a16:creationId xmlns:a16="http://schemas.microsoft.com/office/drawing/2014/main" id="{FBD83270-6750-48D7-9F68-CCD07E4B77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5" t="66546" b="8228"/>
          <a:stretch/>
        </p:blipFill>
        <p:spPr>
          <a:xfrm>
            <a:off x="6582948" y="733164"/>
            <a:ext cx="2697423" cy="242076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CB7091-AE4B-4E3B-A3D9-7EAB312AF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955" y="203801"/>
            <a:ext cx="5569041" cy="105872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Proposed Campus Masterplan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322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2ABA6F-F490-4A00-87A0-9293D69AB19F}"/>
              </a:ext>
            </a:extLst>
          </p:cNvPr>
          <p:cNvSpPr/>
          <p:nvPr/>
        </p:nvSpPr>
        <p:spPr>
          <a:xfrm>
            <a:off x="7083614" y="753580"/>
            <a:ext cx="4791423" cy="5837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u="none" strike="noStrike" baseline="30000" dirty="0">
                <a:solidFill>
                  <a:srgbClr val="000000"/>
                </a:solidFill>
              </a:rPr>
              <a:t>1.   Reconfiguring Upper Campus Parking Lot </a:t>
            </a:r>
            <a:endParaRPr lang="en-US" sz="2000" b="0" i="0" u="none" strike="noStrike" baseline="30000" dirty="0">
              <a:solidFill>
                <a:srgbClr val="000000"/>
              </a:solidFill>
            </a:endParaRPr>
          </a:p>
          <a:p>
            <a:pPr lvl="1"/>
            <a:r>
              <a:rPr lang="en-US" sz="2000" b="0" i="0" u="none" strike="noStrike" baseline="30000" dirty="0">
                <a:solidFill>
                  <a:srgbClr val="000000"/>
                </a:solidFill>
              </a:rPr>
              <a:t>The upper campus parking lot will be leveled and reconfigured to increase parking and improve handicap parking.</a:t>
            </a:r>
          </a:p>
          <a:p>
            <a:r>
              <a:rPr lang="en-US" sz="2000" b="1" i="0" u="none" strike="noStrike" baseline="30000" dirty="0">
                <a:solidFill>
                  <a:srgbClr val="000000"/>
                </a:solidFill>
              </a:rPr>
              <a:t>2.   Development of an Upper Campus Access Road</a:t>
            </a:r>
            <a:endParaRPr lang="en-US" sz="2000" b="0" i="0" u="none" strike="noStrike" baseline="30000" dirty="0">
              <a:solidFill>
                <a:srgbClr val="000000"/>
              </a:solidFill>
            </a:endParaRPr>
          </a:p>
          <a:p>
            <a:pPr lvl="1"/>
            <a:r>
              <a:rPr lang="en-US" sz="2000" b="0" i="0" u="none" strike="noStrike" baseline="30000" dirty="0">
                <a:solidFill>
                  <a:srgbClr val="000000"/>
                </a:solidFill>
              </a:rPr>
              <a:t>The addition of an access road that serves upper campus will improve facility service, handicap, and emergency access to buildings that are currently deemed inaccessible.  </a:t>
            </a:r>
          </a:p>
          <a:p>
            <a:r>
              <a:rPr lang="en-US" sz="2000" b="1" i="0" u="none" strike="noStrike" baseline="30000" dirty="0">
                <a:solidFill>
                  <a:srgbClr val="000000"/>
                </a:solidFill>
              </a:rPr>
              <a:t>3.   Student Services Building: Accessible Campus Corridor</a:t>
            </a:r>
            <a:endParaRPr lang="en-US" sz="2000" b="0" i="0" u="none" strike="noStrike" baseline="30000" dirty="0">
              <a:solidFill>
                <a:srgbClr val="000000"/>
              </a:solidFill>
            </a:endParaRPr>
          </a:p>
          <a:p>
            <a:pPr lvl="1"/>
            <a:r>
              <a:rPr lang="en-US" sz="2000" b="0" i="0" u="none" strike="noStrike" baseline="30000" dirty="0">
                <a:solidFill>
                  <a:srgbClr val="000000"/>
                </a:solidFill>
              </a:rPr>
              <a:t>Campus buildings can be planned to accommodate campus traffic and accessibility. The proposed Student Services Building is located where there is a grade change among upper campus between the </a:t>
            </a:r>
            <a:r>
              <a:rPr lang="en-US" sz="2000" b="0" i="0" u="none" strike="noStrike" baseline="30000" dirty="0" err="1">
                <a:solidFill>
                  <a:srgbClr val="000000"/>
                </a:solidFill>
              </a:rPr>
              <a:t>Schermer</a:t>
            </a:r>
            <a:r>
              <a:rPr lang="en-US" sz="2000" b="0" i="0" u="none" strike="noStrike" baseline="30000" dirty="0">
                <a:solidFill>
                  <a:srgbClr val="000000"/>
                </a:solidFill>
              </a:rPr>
              <a:t> Building and </a:t>
            </a:r>
            <a:r>
              <a:rPr lang="en-US" sz="2000" b="0" i="0" u="none" strike="noStrike" baseline="30000" dirty="0" err="1">
                <a:solidFill>
                  <a:srgbClr val="000000"/>
                </a:solidFill>
              </a:rPr>
              <a:t>Manspeaker</a:t>
            </a:r>
            <a:r>
              <a:rPr lang="en-US" sz="2000" b="0" i="0" u="none" strike="noStrike" baseline="30000" dirty="0">
                <a:solidFill>
                  <a:srgbClr val="000000"/>
                </a:solidFill>
              </a:rPr>
              <a:t>. </a:t>
            </a:r>
          </a:p>
          <a:p>
            <a:r>
              <a:rPr lang="en-US" sz="2000" b="1" baseline="30000" dirty="0">
                <a:solidFill>
                  <a:srgbClr val="000000"/>
                </a:solidFill>
              </a:rPr>
              <a:t>4</a:t>
            </a:r>
            <a:r>
              <a:rPr lang="en-US" sz="2000" b="1" i="0" u="none" strike="noStrike" baseline="30000" dirty="0">
                <a:solidFill>
                  <a:srgbClr val="000000"/>
                </a:solidFill>
              </a:rPr>
              <a:t>.   Strategic Longhouse Location</a:t>
            </a:r>
            <a:endParaRPr lang="en-US" sz="2000" b="0" i="0" u="none" strike="noStrike" baseline="30000" dirty="0">
              <a:solidFill>
                <a:srgbClr val="000000"/>
              </a:solidFill>
            </a:endParaRPr>
          </a:p>
          <a:p>
            <a:pPr lvl="1"/>
            <a:r>
              <a:rPr lang="en-US" sz="2000" b="0" i="0" u="none" strike="noStrike" baseline="30000" dirty="0">
                <a:solidFill>
                  <a:srgbClr val="000000"/>
                </a:solidFill>
              </a:rPr>
              <a:t>The proposed Longhouse location allows an increase in designated handicap parking stalls among upper campus and would connect to the proposed Upper Campus Access Road. </a:t>
            </a:r>
          </a:p>
          <a:p>
            <a:r>
              <a:rPr lang="en-US" sz="2000" b="1" baseline="30000" dirty="0">
                <a:solidFill>
                  <a:srgbClr val="000000"/>
                </a:solidFill>
              </a:rPr>
              <a:t>5</a:t>
            </a:r>
            <a:r>
              <a:rPr lang="en-US" sz="2000" b="1" i="0" u="none" strike="noStrike" baseline="30000" dirty="0">
                <a:solidFill>
                  <a:srgbClr val="000000"/>
                </a:solidFill>
              </a:rPr>
              <a:t>.   Footbridge between </a:t>
            </a:r>
            <a:r>
              <a:rPr lang="en-US" sz="2000" b="1" i="0" u="none" strike="noStrike" baseline="30000" dirty="0" err="1">
                <a:solidFill>
                  <a:srgbClr val="000000"/>
                </a:solidFill>
              </a:rPr>
              <a:t>Manspeaker</a:t>
            </a:r>
            <a:r>
              <a:rPr lang="en-US" sz="2000" b="1" i="0" u="none" strike="noStrike" baseline="30000" dirty="0">
                <a:solidFill>
                  <a:srgbClr val="000000"/>
                </a:solidFill>
              </a:rPr>
              <a:t> and Lower Campus</a:t>
            </a:r>
            <a:endParaRPr lang="en-US" sz="2000" b="0" i="0" u="none" strike="noStrike" baseline="30000" dirty="0">
              <a:solidFill>
                <a:srgbClr val="000000"/>
              </a:solidFill>
            </a:endParaRPr>
          </a:p>
          <a:p>
            <a:pPr lvl="1"/>
            <a:r>
              <a:rPr lang="en-US" sz="2000" b="0" i="0" u="none" strike="noStrike" baseline="30000" dirty="0">
                <a:solidFill>
                  <a:srgbClr val="000000"/>
                </a:solidFill>
              </a:rPr>
              <a:t>The addition of a footbridge between the upper and lower campus will allow for improved foot traffic between upper and lower campus’s elevation grades.</a:t>
            </a:r>
          </a:p>
          <a:p>
            <a:r>
              <a:rPr lang="en-US" sz="2000" b="1" baseline="30000" dirty="0">
                <a:solidFill>
                  <a:srgbClr val="000000"/>
                </a:solidFill>
              </a:rPr>
              <a:t>6</a:t>
            </a:r>
            <a:r>
              <a:rPr lang="en-US" sz="2000" b="1" i="0" u="none" strike="noStrike" baseline="30000" dirty="0">
                <a:solidFill>
                  <a:srgbClr val="000000"/>
                </a:solidFill>
              </a:rPr>
              <a:t>.   Campus Access Road</a:t>
            </a:r>
            <a:endParaRPr lang="en-US" sz="2000" b="0" i="0" u="none" strike="noStrike" baseline="30000" dirty="0">
              <a:solidFill>
                <a:srgbClr val="000000"/>
              </a:solidFill>
            </a:endParaRPr>
          </a:p>
          <a:p>
            <a:pPr lvl="1"/>
            <a:r>
              <a:rPr lang="en-US" sz="2000" b="0" i="0" u="none" strike="noStrike" baseline="30000" dirty="0">
                <a:solidFill>
                  <a:srgbClr val="000000"/>
                </a:solidFill>
              </a:rPr>
              <a:t>The designation of an egress road that connects Grays Harbor College’s upper campus to Highway 105 creates an additional emergency exit and improves campus traffic circulation. </a:t>
            </a:r>
          </a:p>
        </p:txBody>
      </p:sp>
      <p:pic>
        <p:nvPicPr>
          <p:cNvPr id="4" name="Picture 3" descr="A campus map that indicates various improvements to campus access.">
            <a:extLst>
              <a:ext uri="{FF2B5EF4-FFF2-40B4-BE49-F238E27FC236}">
                <a16:creationId xmlns:a16="http://schemas.microsoft.com/office/drawing/2014/main" id="{9AB14FE9-B6AE-4979-BF3D-00E601D7F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t="6246" r="8709" b="34535"/>
          <a:stretch/>
        </p:blipFill>
        <p:spPr>
          <a:xfrm>
            <a:off x="457007" y="905870"/>
            <a:ext cx="6138953" cy="55329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B530203-496C-4A7E-86C6-68A4D6AB6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55" y="243088"/>
            <a:ext cx="10515600" cy="1325563"/>
          </a:xfrm>
        </p:spPr>
        <p:txBody>
          <a:bodyPr/>
          <a:lstStyle/>
          <a:p>
            <a:r>
              <a:rPr lang="en-US" sz="3200" dirty="0"/>
              <a:t>Proposed Accessibility Improvements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201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260</Words>
  <Application>Microsoft Office PowerPoint</Application>
  <PresentationFormat>Widescreen</PresentationFormat>
  <Paragraphs>50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Masterplan Goals</vt:lpstr>
      <vt:lpstr>Masterplan Development</vt:lpstr>
      <vt:lpstr>Proposed Campus Masterplan </vt:lpstr>
      <vt:lpstr>Proposed Accessibility Improvements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Moneymaker</dc:creator>
  <cp:lastModifiedBy>Rich Wenke</cp:lastModifiedBy>
  <cp:revision>16</cp:revision>
  <dcterms:created xsi:type="dcterms:W3CDTF">2017-12-14T16:51:42Z</dcterms:created>
  <dcterms:modified xsi:type="dcterms:W3CDTF">2018-03-06T19:56:12Z</dcterms:modified>
</cp:coreProperties>
</file>