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7" r:id="rId3"/>
    <p:sldId id="268" r:id="rId4"/>
    <p:sldId id="257" r:id="rId5"/>
    <p:sldId id="258" r:id="rId6"/>
    <p:sldId id="264" r:id="rId7"/>
    <p:sldId id="270" r:id="rId8"/>
    <p:sldId id="259" r:id="rId9"/>
    <p:sldId id="266" r:id="rId10"/>
    <p:sldId id="261" r:id="rId11"/>
    <p:sldId id="263" r:id="rId12"/>
    <p:sldId id="260" r:id="rId13"/>
    <p:sldId id="262"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87671" autoAdjust="0"/>
  </p:normalViewPr>
  <p:slideViewPr>
    <p:cSldViewPr>
      <p:cViewPr varScale="1">
        <p:scale>
          <a:sx n="97" d="100"/>
          <a:sy n="97" d="100"/>
        </p:scale>
        <p:origin x="19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61386-D449-4FFE-8B76-FD0E442C0F95}" type="datetimeFigureOut">
              <a:rPr lang="en-US" smtClean="0"/>
              <a:pPr/>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0F464-9216-40E4-9CEA-22CDBA157710}" type="slidenum">
              <a:rPr lang="en-US" smtClean="0"/>
              <a:pPr/>
              <a:t>‹#›</a:t>
            </a:fld>
            <a:endParaRPr lang="en-US"/>
          </a:p>
        </p:txBody>
      </p:sp>
    </p:spTree>
    <p:extLst>
      <p:ext uri="{BB962C8B-B14F-4D97-AF65-F5344CB8AC3E}">
        <p14:creationId xmlns:p14="http://schemas.microsoft.com/office/powerpoint/2010/main" val="349249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0F464-9216-40E4-9CEA-22CDBA157710}" type="slidenum">
              <a:rPr lang="en-US" smtClean="0"/>
              <a:pPr/>
              <a:t>2</a:t>
            </a:fld>
            <a:endParaRPr lang="en-US"/>
          </a:p>
        </p:txBody>
      </p:sp>
    </p:spTree>
    <p:extLst>
      <p:ext uri="{BB962C8B-B14F-4D97-AF65-F5344CB8AC3E}">
        <p14:creationId xmlns:p14="http://schemas.microsoft.com/office/powerpoint/2010/main" val="318538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people can learn to play a song just by hearing it once.  Someone else</a:t>
            </a:r>
            <a:r>
              <a:rPr lang="en-US" baseline="0" dirty="0"/>
              <a:t> may need to practice for hours.  One person may pick up a dance move easily.  The next person may trip over their feet the first twenty times they try it.  Some people learn math easily.  Others have to work harder at it.  With all of these skills, the more you learn, the easier you learn the next part.  </a:t>
            </a:r>
            <a:endParaRPr lang="en-US" dirty="0"/>
          </a:p>
        </p:txBody>
      </p:sp>
      <p:sp>
        <p:nvSpPr>
          <p:cNvPr id="4" name="Slide Number Placeholder 3"/>
          <p:cNvSpPr>
            <a:spLocks noGrp="1"/>
          </p:cNvSpPr>
          <p:nvPr>
            <p:ph type="sldNum" sz="quarter" idx="10"/>
          </p:nvPr>
        </p:nvSpPr>
        <p:spPr/>
        <p:txBody>
          <a:bodyPr/>
          <a:lstStyle/>
          <a:p>
            <a:fld id="{2960F464-9216-40E4-9CEA-22CDBA157710}" type="slidenum">
              <a:rPr lang="en-US" smtClean="0"/>
              <a:pPr/>
              <a:t>3</a:t>
            </a:fld>
            <a:endParaRPr lang="en-US"/>
          </a:p>
        </p:txBody>
      </p:sp>
    </p:spTree>
    <p:extLst>
      <p:ext uri="{BB962C8B-B14F-4D97-AF65-F5344CB8AC3E}">
        <p14:creationId xmlns:p14="http://schemas.microsoft.com/office/powerpoint/2010/main" val="177876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Bring cram cards</a:t>
            </a:r>
          </a:p>
        </p:txBody>
      </p:sp>
      <p:sp>
        <p:nvSpPr>
          <p:cNvPr id="4" name="Slide Number Placeholder 3"/>
          <p:cNvSpPr>
            <a:spLocks noGrp="1"/>
          </p:cNvSpPr>
          <p:nvPr>
            <p:ph type="sldNum" sz="quarter" idx="10"/>
          </p:nvPr>
        </p:nvSpPr>
        <p:spPr/>
        <p:txBody>
          <a:bodyPr/>
          <a:lstStyle/>
          <a:p>
            <a:fld id="{2960F464-9216-40E4-9CEA-22CDBA157710}" type="slidenum">
              <a:rPr lang="en-US" smtClean="0"/>
              <a:pPr/>
              <a:t>8</a:t>
            </a:fld>
            <a:endParaRPr lang="en-US"/>
          </a:p>
        </p:txBody>
      </p:sp>
    </p:spTree>
    <p:extLst>
      <p:ext uri="{BB962C8B-B14F-4D97-AF65-F5344CB8AC3E}">
        <p14:creationId xmlns:p14="http://schemas.microsoft.com/office/powerpoint/2010/main" val="384438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to study handout</a:t>
            </a:r>
          </a:p>
        </p:txBody>
      </p:sp>
      <p:sp>
        <p:nvSpPr>
          <p:cNvPr id="4" name="Slide Number Placeholder 3"/>
          <p:cNvSpPr>
            <a:spLocks noGrp="1"/>
          </p:cNvSpPr>
          <p:nvPr>
            <p:ph type="sldNum" sz="quarter" idx="10"/>
          </p:nvPr>
        </p:nvSpPr>
        <p:spPr/>
        <p:txBody>
          <a:bodyPr/>
          <a:lstStyle/>
          <a:p>
            <a:fld id="{2960F464-9216-40E4-9CEA-22CDBA157710}" type="slidenum">
              <a:rPr lang="en-US" smtClean="0"/>
              <a:pPr/>
              <a:t>10</a:t>
            </a:fld>
            <a:endParaRPr lang="en-US"/>
          </a:p>
        </p:txBody>
      </p:sp>
    </p:spTree>
    <p:extLst>
      <p:ext uri="{BB962C8B-B14F-4D97-AF65-F5344CB8AC3E}">
        <p14:creationId xmlns:p14="http://schemas.microsoft.com/office/powerpoint/2010/main" val="28342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60F464-9216-40E4-9CEA-22CDBA157710}" type="slidenum">
              <a:rPr lang="en-US" smtClean="0"/>
              <a:pPr/>
              <a:t>12</a:t>
            </a:fld>
            <a:endParaRPr lang="en-US"/>
          </a:p>
        </p:txBody>
      </p:sp>
    </p:spTree>
    <p:extLst>
      <p:ext uri="{BB962C8B-B14F-4D97-AF65-F5344CB8AC3E}">
        <p14:creationId xmlns:p14="http://schemas.microsoft.com/office/powerpoint/2010/main" val="222009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Math resources handout</a:t>
            </a:r>
          </a:p>
          <a:p>
            <a:r>
              <a:rPr lang="en-US" dirty="0"/>
              <a:t>LC brochure</a:t>
            </a:r>
          </a:p>
        </p:txBody>
      </p:sp>
      <p:sp>
        <p:nvSpPr>
          <p:cNvPr id="4" name="Slide Number Placeholder 3"/>
          <p:cNvSpPr>
            <a:spLocks noGrp="1"/>
          </p:cNvSpPr>
          <p:nvPr>
            <p:ph type="sldNum" sz="quarter" idx="10"/>
          </p:nvPr>
        </p:nvSpPr>
        <p:spPr/>
        <p:txBody>
          <a:bodyPr/>
          <a:lstStyle/>
          <a:p>
            <a:fld id="{2960F464-9216-40E4-9CEA-22CDBA157710}" type="slidenum">
              <a:rPr lang="en-US" smtClean="0"/>
              <a:pPr/>
              <a:t>13</a:t>
            </a:fld>
            <a:endParaRPr lang="en-US"/>
          </a:p>
        </p:txBody>
      </p:sp>
    </p:spTree>
    <p:extLst>
      <p:ext uri="{BB962C8B-B14F-4D97-AF65-F5344CB8AC3E}">
        <p14:creationId xmlns:p14="http://schemas.microsoft.com/office/powerpoint/2010/main" val="40949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0F464-9216-40E4-9CEA-22CDBA157710}" type="slidenum">
              <a:rPr lang="en-US" smtClean="0"/>
              <a:pPr/>
              <a:t>14</a:t>
            </a:fld>
            <a:endParaRPr lang="en-US"/>
          </a:p>
        </p:txBody>
      </p:sp>
    </p:spTree>
    <p:extLst>
      <p:ext uri="{BB962C8B-B14F-4D97-AF65-F5344CB8AC3E}">
        <p14:creationId xmlns:p14="http://schemas.microsoft.com/office/powerpoint/2010/main" val="124163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60000"/>
                    <a:lumOff val="40000"/>
                  </a:schemeClr>
                </a:solidFill>
              </a:defRPr>
            </a:lvl1pPr>
          </a:lstStyle>
          <a:p>
            <a:r>
              <a:rPr lang="en-US" dirty="0"/>
              <a:t>Click to edit Master title style</a:t>
            </a:r>
          </a:p>
        </p:txBody>
      </p:sp>
      <p:sp>
        <p:nvSpPr>
          <p:cNvPr id="3" name="Content Placeholder 2"/>
          <p:cNvSpPr>
            <a:spLocks noGrp="1"/>
          </p:cNvSpPr>
          <p:nvPr>
            <p:ph idx="1"/>
          </p:nvPr>
        </p:nvSpPr>
        <p:spPr>
          <a:xfrm>
            <a:off x="3200400" y="1600200"/>
            <a:ext cx="5486400" cy="4525963"/>
          </a:xfrm>
        </p:spPr>
        <p:txBody>
          <a:bodyPr/>
          <a:lstStyle>
            <a:lvl1pPr>
              <a:spcBef>
                <a:spcPts val="2400"/>
              </a:spcBef>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07F2131-7DF3-466B-B408-484052959EA2}" type="datetimeFigureOut">
              <a:rPr lang="en-US" smtClean="0"/>
              <a:pPr/>
              <a:t>11/4/2024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2B284D-4D94-4BB9-8A08-FAC3C9B22F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362200" y="1600200"/>
            <a:ext cx="6324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07F2131-7DF3-466B-B408-484052959EA2}" type="datetimeFigureOut">
              <a:rPr lang="en-US" smtClean="0"/>
              <a:pPr/>
              <a:t>11/4/2024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2B284D-4D94-4BB9-8A08-FAC3C9B22F4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1">
              <a:lumMod val="50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lumMod val="50000"/>
            </a:schemeClr>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hc.edu/instruction/learning-center/learning-link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lhs.lexingtonma.org/Teachers/Halpern/Images/hw%20cartoon.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505200" y="1828800"/>
            <a:ext cx="4419600" cy="2514600"/>
          </a:xfrm>
        </p:spPr>
        <p:txBody>
          <a:bodyPr/>
          <a:lstStyle/>
          <a:p>
            <a:r>
              <a:rPr lang="en-US" sz="6000" dirty="0">
                <a:solidFill>
                  <a:schemeClr val="bg2">
                    <a:lumMod val="60000"/>
                    <a:lumOff val="40000"/>
                  </a:schemeClr>
                </a:solidFill>
              </a:rPr>
              <a:t>Succeed </a:t>
            </a:r>
            <a:br>
              <a:rPr lang="en-US" sz="6000" dirty="0">
                <a:solidFill>
                  <a:schemeClr val="bg2">
                    <a:lumMod val="60000"/>
                    <a:lumOff val="40000"/>
                  </a:schemeClr>
                </a:solidFill>
              </a:rPr>
            </a:br>
            <a:r>
              <a:rPr lang="en-US" sz="6000" dirty="0">
                <a:solidFill>
                  <a:schemeClr val="bg2">
                    <a:lumMod val="60000"/>
                    <a:lumOff val="40000"/>
                  </a:schemeClr>
                </a:solidFill>
              </a:rPr>
              <a:t>in </a:t>
            </a:r>
            <a:br>
              <a:rPr lang="en-US" sz="6000" dirty="0">
                <a:solidFill>
                  <a:schemeClr val="bg2">
                    <a:lumMod val="60000"/>
                    <a:lumOff val="40000"/>
                  </a:schemeClr>
                </a:solidFill>
              </a:rPr>
            </a:br>
            <a:r>
              <a:rPr lang="en-US" sz="6000" dirty="0">
                <a:solidFill>
                  <a:schemeClr val="bg2">
                    <a:lumMod val="60000"/>
                    <a:lumOff val="40000"/>
                  </a:schemeClr>
                </a:solidFill>
              </a:rPr>
              <a:t>Math</a:t>
            </a:r>
          </a:p>
        </p:txBody>
      </p:sp>
      <p:sp>
        <p:nvSpPr>
          <p:cNvPr id="3" name="Subtitle 2"/>
          <p:cNvSpPr>
            <a:spLocks noGrp="1"/>
          </p:cNvSpPr>
          <p:nvPr>
            <p:ph type="subTitle" idx="1"/>
          </p:nvPr>
        </p:nvSpPr>
        <p:spPr>
          <a:xfrm>
            <a:off x="3200400" y="5486400"/>
            <a:ext cx="5029200" cy="1066800"/>
          </a:xfrm>
        </p:spPr>
        <p:txBody>
          <a:bodyPr>
            <a:normAutofit/>
          </a:bodyPr>
          <a:lstStyle/>
          <a:p>
            <a:endParaRPr lang="en-US" sz="2000" baseline="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Cycle: Part 1</a:t>
            </a:r>
          </a:p>
        </p:txBody>
      </p:sp>
      <p:sp>
        <p:nvSpPr>
          <p:cNvPr id="3" name="Content Placeholder 2"/>
          <p:cNvSpPr>
            <a:spLocks noGrp="1"/>
          </p:cNvSpPr>
          <p:nvPr>
            <p:ph idx="1"/>
          </p:nvPr>
        </p:nvSpPr>
        <p:spPr>
          <a:xfrm>
            <a:off x="2590800" y="2209800"/>
            <a:ext cx="5486400" cy="4038600"/>
          </a:xfrm>
        </p:spPr>
        <p:txBody>
          <a:bodyPr>
            <a:normAutofit/>
          </a:bodyPr>
          <a:lstStyle/>
          <a:p>
            <a:pPr algn="ctr">
              <a:buNone/>
            </a:pPr>
            <a:r>
              <a:rPr lang="en-US" sz="3200" dirty="0"/>
              <a:t>Class Preparation and Processing</a:t>
            </a:r>
          </a:p>
          <a:p>
            <a:pPr marL="971550" lvl="1" indent="-514350">
              <a:buFont typeface="+mj-lt"/>
              <a:buAutoNum type="arabicPeriod"/>
            </a:pPr>
            <a:r>
              <a:rPr lang="en-US" dirty="0"/>
              <a:t>Preview material before class</a:t>
            </a:r>
          </a:p>
          <a:p>
            <a:pPr marL="971550" lvl="1" indent="-514350">
              <a:buFont typeface="+mj-lt"/>
              <a:buAutoNum type="arabicPeriod"/>
            </a:pPr>
            <a:r>
              <a:rPr lang="en-US" dirty="0"/>
              <a:t>Go to class and </a:t>
            </a:r>
            <a:r>
              <a:rPr lang="en-US" i="1" dirty="0"/>
              <a:t>participate actively</a:t>
            </a:r>
          </a:p>
          <a:p>
            <a:pPr marL="971550" lvl="1" indent="-514350">
              <a:buFont typeface="+mj-lt"/>
              <a:buAutoNum type="arabicPeriod"/>
            </a:pPr>
            <a:r>
              <a:rPr lang="en-US" dirty="0"/>
              <a:t>Review and process</a:t>
            </a:r>
            <a:r>
              <a:rPr lang="en-US" baseline="0" dirty="0"/>
              <a:t> notes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Cycle: Part 2</a:t>
            </a:r>
          </a:p>
        </p:txBody>
      </p:sp>
      <p:sp>
        <p:nvSpPr>
          <p:cNvPr id="3" name="Content Placeholder 2"/>
          <p:cNvSpPr>
            <a:spLocks noGrp="1"/>
          </p:cNvSpPr>
          <p:nvPr>
            <p:ph idx="1"/>
          </p:nvPr>
        </p:nvSpPr>
        <p:spPr>
          <a:xfrm>
            <a:off x="3200400" y="1600200"/>
            <a:ext cx="5486400" cy="5029200"/>
          </a:xfrm>
        </p:spPr>
        <p:txBody>
          <a:bodyPr/>
          <a:lstStyle/>
          <a:p>
            <a:pPr>
              <a:buNone/>
            </a:pPr>
            <a:r>
              <a:rPr lang="en-US" dirty="0"/>
              <a:t>50-Minute Study Sessions</a:t>
            </a:r>
          </a:p>
          <a:p>
            <a:pPr marL="971550" lvl="1" indent="-514350">
              <a:spcBef>
                <a:spcPts val="1200"/>
              </a:spcBef>
              <a:buFont typeface="+mj-lt"/>
              <a:buAutoNum type="arabicPeriod"/>
            </a:pPr>
            <a:r>
              <a:rPr lang="en-US" dirty="0"/>
              <a:t>Set a GOAL for</a:t>
            </a:r>
            <a:r>
              <a:rPr lang="en-US" baseline="0" dirty="0"/>
              <a:t> this session</a:t>
            </a:r>
          </a:p>
          <a:p>
            <a:pPr marL="971550" lvl="1" indent="-514350">
              <a:spcBef>
                <a:spcPts val="1200"/>
              </a:spcBef>
              <a:buFont typeface="+mj-lt"/>
              <a:buAutoNum type="arabicPeriod"/>
            </a:pPr>
            <a:r>
              <a:rPr lang="en-US" baseline="0" dirty="0"/>
              <a:t>Study with FOCUS and ATTENTION </a:t>
            </a:r>
          </a:p>
          <a:p>
            <a:pPr marL="1828800" lvl="3" indent="-457200">
              <a:spcBef>
                <a:spcPts val="1200"/>
              </a:spcBef>
              <a:buNone/>
            </a:pPr>
            <a:r>
              <a:rPr lang="en-US" baseline="0" dirty="0">
                <a:solidFill>
                  <a:schemeClr val="bg2">
                    <a:lumMod val="60000"/>
                    <a:lumOff val="40000"/>
                  </a:schemeClr>
                </a:solidFill>
              </a:rPr>
              <a:t>No multi-tasking!</a:t>
            </a:r>
          </a:p>
          <a:p>
            <a:pPr marL="971550" lvl="1" indent="-514350">
              <a:spcBef>
                <a:spcPts val="1200"/>
              </a:spcBef>
              <a:buFont typeface="+mj-lt"/>
              <a:buAutoNum type="arabicPeriod"/>
            </a:pPr>
            <a:r>
              <a:rPr lang="en-US" baseline="0" dirty="0"/>
              <a:t>Take a break</a:t>
            </a:r>
          </a:p>
          <a:p>
            <a:pPr marL="971550" lvl="1" indent="-514350">
              <a:spcBef>
                <a:spcPts val="1200"/>
              </a:spcBef>
              <a:buFont typeface="+mj-lt"/>
              <a:buAutoNum type="arabicPeriod"/>
            </a:pPr>
            <a:r>
              <a:rPr lang="en-US" baseline="0" dirty="0"/>
              <a:t>Review previous session</a:t>
            </a:r>
          </a:p>
          <a:p>
            <a:pPr marL="971550" lvl="1" indent="-514350">
              <a:spcBef>
                <a:spcPts val="1200"/>
              </a:spcBef>
              <a:buFont typeface="+mj-lt"/>
              <a:buAutoNum type="arabicPeriod"/>
            </a:pPr>
            <a:r>
              <a:rPr lang="en-US" baseline="0" dirty="0"/>
              <a:t>Repeat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Problems”</a:t>
            </a:r>
          </a:p>
        </p:txBody>
      </p:sp>
      <p:sp>
        <p:nvSpPr>
          <p:cNvPr id="3" name="Content Placeholder 2"/>
          <p:cNvSpPr>
            <a:spLocks noGrp="1"/>
          </p:cNvSpPr>
          <p:nvPr>
            <p:ph idx="1"/>
          </p:nvPr>
        </p:nvSpPr>
        <p:spPr>
          <a:xfrm>
            <a:off x="3429000" y="1295400"/>
            <a:ext cx="5943600" cy="5562600"/>
          </a:xfrm>
        </p:spPr>
        <p:txBody>
          <a:bodyPr>
            <a:normAutofit fontScale="70000" lnSpcReduction="20000"/>
          </a:bodyPr>
          <a:lstStyle/>
          <a:p>
            <a:r>
              <a:rPr lang="en-US" dirty="0"/>
              <a:t>Read the whole problem</a:t>
            </a:r>
          </a:p>
          <a:p>
            <a:r>
              <a:rPr lang="en-US" dirty="0"/>
              <a:t>What important data is given?</a:t>
            </a:r>
          </a:p>
          <a:p>
            <a:pPr lvl="1"/>
            <a:r>
              <a:rPr lang="en-US" dirty="0"/>
              <a:t>Make a list</a:t>
            </a:r>
          </a:p>
          <a:p>
            <a:pPr lvl="1"/>
            <a:r>
              <a:rPr lang="en-US" dirty="0"/>
              <a:t>Draw a picture of the situation</a:t>
            </a:r>
          </a:p>
          <a:p>
            <a:r>
              <a:rPr lang="en-US" dirty="0"/>
              <a:t>What is the question ?</a:t>
            </a:r>
          </a:p>
          <a:p>
            <a:pPr lvl="1"/>
            <a:r>
              <a:rPr lang="en-US" dirty="0"/>
              <a:t>Read the whole problem </a:t>
            </a:r>
            <a:r>
              <a:rPr lang="en-US" sz="2900" dirty="0"/>
              <a:t>again</a:t>
            </a:r>
          </a:p>
          <a:p>
            <a:pPr lvl="1"/>
            <a:r>
              <a:rPr lang="en-US" dirty="0"/>
              <a:t>What is being asked?</a:t>
            </a:r>
          </a:p>
          <a:p>
            <a:r>
              <a:rPr lang="en-US" dirty="0"/>
              <a:t>How will you get the answer?</a:t>
            </a:r>
          </a:p>
          <a:p>
            <a:pPr lvl="1"/>
            <a:r>
              <a:rPr lang="en-US" dirty="0"/>
              <a:t>Read the problem again</a:t>
            </a:r>
          </a:p>
          <a:p>
            <a:pPr lvl="1"/>
            <a:r>
              <a:rPr lang="en-US" dirty="0"/>
              <a:t>Develop a plan</a:t>
            </a:r>
          </a:p>
          <a:p>
            <a:r>
              <a:rPr lang="en-US" dirty="0"/>
              <a:t>Carry out the plan</a:t>
            </a:r>
          </a:p>
          <a:p>
            <a:pPr lvl="1"/>
            <a:r>
              <a:rPr lang="en-US" dirty="0"/>
              <a:t>“Do the math”</a:t>
            </a:r>
          </a:p>
          <a:p>
            <a:r>
              <a:rPr lang="en-US" dirty="0"/>
              <a:t>Ask yourself, “Does the answer </a:t>
            </a:r>
            <a:br>
              <a:rPr lang="en-US" dirty="0"/>
            </a:br>
            <a:r>
              <a:rPr lang="en-US" dirty="0"/>
              <a:t>make sense?”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Resources</a:t>
            </a:r>
          </a:p>
        </p:txBody>
      </p:sp>
      <p:sp>
        <p:nvSpPr>
          <p:cNvPr id="3" name="Content Placeholder 2"/>
          <p:cNvSpPr>
            <a:spLocks noGrp="1"/>
          </p:cNvSpPr>
          <p:nvPr>
            <p:ph idx="1"/>
          </p:nvPr>
        </p:nvSpPr>
        <p:spPr>
          <a:xfrm>
            <a:off x="3276600" y="1600200"/>
            <a:ext cx="5486400" cy="4571999"/>
          </a:xfrm>
        </p:spPr>
        <p:txBody>
          <a:bodyPr numCol="1">
            <a:normAutofit/>
          </a:bodyPr>
          <a:lstStyle/>
          <a:p>
            <a:r>
              <a:rPr lang="en-US" dirty="0"/>
              <a:t>Your Instructor</a:t>
            </a:r>
          </a:p>
          <a:p>
            <a:r>
              <a:rPr lang="en-US" dirty="0"/>
              <a:t>Classmates</a:t>
            </a:r>
          </a:p>
          <a:p>
            <a:r>
              <a:rPr lang="en-US" dirty="0"/>
              <a:t>GHC Learning Center</a:t>
            </a:r>
          </a:p>
          <a:p>
            <a:r>
              <a:rPr lang="en-US" dirty="0" err="1"/>
              <a:t>eTutoring</a:t>
            </a:r>
            <a:endParaRPr lang="en-US" dirty="0"/>
          </a:p>
          <a:p>
            <a:pPr lvl="1">
              <a:spcBef>
                <a:spcPts val="600"/>
              </a:spcBef>
            </a:pPr>
            <a:r>
              <a:rPr lang="en-US" sz="2000" dirty="0"/>
              <a:t>www.ghc.edu/etutoring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Math Resources</a:t>
            </a:r>
          </a:p>
        </p:txBody>
      </p:sp>
      <p:sp>
        <p:nvSpPr>
          <p:cNvPr id="3" name="Content Placeholder 2"/>
          <p:cNvSpPr>
            <a:spLocks noGrp="1"/>
          </p:cNvSpPr>
          <p:nvPr>
            <p:ph idx="1"/>
          </p:nvPr>
        </p:nvSpPr>
        <p:spPr>
          <a:xfrm>
            <a:off x="3352800" y="1600200"/>
            <a:ext cx="5486400" cy="4525963"/>
          </a:xfrm>
        </p:spPr>
        <p:txBody>
          <a:bodyPr/>
          <a:lstStyle/>
          <a:p>
            <a:r>
              <a:rPr lang="en-US" dirty="0"/>
              <a:t>Learning Links</a:t>
            </a:r>
          </a:p>
          <a:p>
            <a:pPr lvl="1"/>
            <a:r>
              <a:rPr lang="en-US" sz="2000" dirty="0">
                <a:hlinkClick r:id="rId3"/>
              </a:rPr>
              <a:t>https://www.ghc.edu/instruction/learning-center/learning-links</a:t>
            </a:r>
            <a:endParaRPr lang="en-US" sz="2000" dirty="0"/>
          </a:p>
          <a:p>
            <a:r>
              <a:rPr lang="en-US" dirty="0"/>
              <a:t>Math Brush Ups</a:t>
            </a:r>
          </a:p>
          <a:p>
            <a:r>
              <a:rPr lang="en-US"/>
              <a:t>You </a:t>
            </a:r>
            <a:r>
              <a:rPr lang="en-US" dirty="0"/>
              <a:t>Tube</a:t>
            </a:r>
          </a:p>
          <a:p>
            <a:r>
              <a:rPr lang="en-US" dirty="0"/>
              <a:t>Google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a:t>
            </a:r>
          </a:p>
        </p:txBody>
      </p:sp>
      <p:sp>
        <p:nvSpPr>
          <p:cNvPr id="3" name="Content Placeholder 2"/>
          <p:cNvSpPr>
            <a:spLocks noGrp="1"/>
          </p:cNvSpPr>
          <p:nvPr>
            <p:ph idx="1"/>
          </p:nvPr>
        </p:nvSpPr>
        <p:spPr>
          <a:xfrm>
            <a:off x="2743200" y="1600201"/>
            <a:ext cx="5486400" cy="1066799"/>
          </a:xfrm>
        </p:spPr>
        <p:txBody>
          <a:bodyPr/>
          <a:lstStyle/>
          <a:p>
            <a:pPr marL="0" indent="0" algn="ctr">
              <a:buNone/>
            </a:pPr>
            <a:r>
              <a:rPr lang="en-US" sz="3200" dirty="0"/>
              <a:t>If you wanted to be a </a:t>
            </a:r>
            <a:br>
              <a:rPr lang="en-US" sz="3200" dirty="0"/>
            </a:br>
            <a:r>
              <a:rPr lang="en-US" sz="3200" dirty="0"/>
              <a:t>successful…</a:t>
            </a:r>
          </a:p>
          <a:p>
            <a:pPr>
              <a:buNone/>
            </a:pPr>
            <a:endParaRPr lang="en-US" dirty="0"/>
          </a:p>
          <a:p>
            <a:endParaRPr lang="en-US" dirty="0"/>
          </a:p>
        </p:txBody>
      </p:sp>
      <p:sp>
        <p:nvSpPr>
          <p:cNvPr id="4" name="TextBox 3"/>
          <p:cNvSpPr txBox="1"/>
          <p:nvPr/>
        </p:nvSpPr>
        <p:spPr>
          <a:xfrm>
            <a:off x="2590800" y="2971800"/>
            <a:ext cx="6324600" cy="523220"/>
          </a:xfrm>
          <a:prstGeom prst="rect">
            <a:avLst/>
          </a:prstGeom>
          <a:noFill/>
        </p:spPr>
        <p:txBody>
          <a:bodyPr wrap="square" numCol="1" rtlCol="0">
            <a:spAutoFit/>
          </a:bodyPr>
          <a:lstStyle/>
          <a:p>
            <a:r>
              <a:rPr lang="en-US" sz="2800" dirty="0">
                <a:solidFill>
                  <a:schemeClr val="bg1">
                    <a:lumMod val="50000"/>
                    <a:lumOff val="50000"/>
                  </a:schemeClr>
                </a:solidFill>
              </a:rPr>
              <a:t>Athlete?   Dancer?   Musician?   Artist?</a:t>
            </a:r>
          </a:p>
        </p:txBody>
      </p:sp>
      <p:sp>
        <p:nvSpPr>
          <p:cNvPr id="5" name="TextBox 4"/>
          <p:cNvSpPr txBox="1"/>
          <p:nvPr/>
        </p:nvSpPr>
        <p:spPr>
          <a:xfrm>
            <a:off x="2209800" y="4368225"/>
            <a:ext cx="3733800" cy="584775"/>
          </a:xfrm>
          <a:prstGeom prst="rect">
            <a:avLst/>
          </a:prstGeom>
          <a:noFill/>
        </p:spPr>
        <p:txBody>
          <a:bodyPr wrap="square" rtlCol="0">
            <a:spAutoFit/>
          </a:bodyPr>
          <a:lstStyle/>
          <a:p>
            <a:pPr algn="ctr" fontAlgn="base">
              <a:spcBef>
                <a:spcPts val="2400"/>
              </a:spcBef>
              <a:spcAft>
                <a:spcPct val="0"/>
              </a:spcAft>
            </a:pPr>
            <a:r>
              <a:rPr lang="en-US" sz="3200" dirty="0">
                <a:solidFill>
                  <a:schemeClr val="bg1"/>
                </a:solidFill>
              </a:rPr>
              <a:t>Would you…</a:t>
            </a:r>
          </a:p>
        </p:txBody>
      </p:sp>
      <p:sp>
        <p:nvSpPr>
          <p:cNvPr id="6" name="TextBox 5"/>
          <p:cNvSpPr txBox="1"/>
          <p:nvPr/>
        </p:nvSpPr>
        <p:spPr>
          <a:xfrm>
            <a:off x="3352800" y="5033427"/>
            <a:ext cx="5029200" cy="1138773"/>
          </a:xfrm>
          <a:prstGeom prst="rect">
            <a:avLst/>
          </a:prstGeom>
          <a:noFill/>
        </p:spPr>
        <p:txBody>
          <a:bodyPr wrap="square" rtlCol="0">
            <a:spAutoFit/>
          </a:bodyPr>
          <a:lstStyle/>
          <a:p>
            <a:r>
              <a:rPr lang="en-US" sz="2800" dirty="0">
                <a:solidFill>
                  <a:schemeClr val="bg1">
                    <a:lumMod val="50000"/>
                    <a:lumOff val="50000"/>
                  </a:schemeClr>
                </a:solidFill>
              </a:rPr>
              <a:t>Listen to a lecture?</a:t>
            </a:r>
          </a:p>
          <a:p>
            <a:r>
              <a:rPr lang="en-US" sz="1200" dirty="0">
                <a:solidFill>
                  <a:schemeClr val="bg1">
                    <a:lumMod val="50000"/>
                    <a:lumOff val="50000"/>
                  </a:schemeClr>
                </a:solidFill>
              </a:rPr>
              <a:t>  </a:t>
            </a:r>
          </a:p>
          <a:p>
            <a:r>
              <a:rPr lang="en-US" sz="2800" dirty="0">
                <a:solidFill>
                  <a:schemeClr val="bg1">
                    <a:lumMod val="50000"/>
                    <a:lumOff val="50000"/>
                  </a:schemeClr>
                </a:solidFill>
              </a:rPr>
              <a:t>Read a 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is a Skill</a:t>
            </a:r>
          </a:p>
        </p:txBody>
      </p:sp>
      <p:sp>
        <p:nvSpPr>
          <p:cNvPr id="3" name="Content Placeholder 2"/>
          <p:cNvSpPr>
            <a:spLocks noGrp="1"/>
          </p:cNvSpPr>
          <p:nvPr>
            <p:ph idx="1"/>
          </p:nvPr>
        </p:nvSpPr>
        <p:spPr>
          <a:xfrm>
            <a:off x="3200400" y="1951037"/>
            <a:ext cx="5486400" cy="4525963"/>
          </a:xfrm>
        </p:spPr>
        <p:txBody>
          <a:bodyPr/>
          <a:lstStyle/>
          <a:p>
            <a:r>
              <a:rPr lang="en-US" dirty="0"/>
              <a:t>Like athletics, music, </a:t>
            </a:r>
            <a:br>
              <a:rPr lang="en-US" dirty="0"/>
            </a:br>
            <a:r>
              <a:rPr lang="en-US" dirty="0"/>
              <a:t>dancing, and art, math is </a:t>
            </a:r>
            <a:br>
              <a:rPr lang="en-US" dirty="0"/>
            </a:br>
            <a:r>
              <a:rPr lang="en-US" dirty="0"/>
              <a:t>a skill</a:t>
            </a:r>
          </a:p>
          <a:p>
            <a:r>
              <a:rPr lang="en-US" dirty="0"/>
              <a:t>Skills must be </a:t>
            </a:r>
            <a:r>
              <a:rPr lang="en-US" i="1" dirty="0"/>
              <a:t>learned</a:t>
            </a:r>
            <a:r>
              <a:rPr lang="en-US" dirty="0"/>
              <a:t> and </a:t>
            </a:r>
            <a:r>
              <a:rPr lang="en-US" i="1" dirty="0"/>
              <a:t>practiced</a:t>
            </a:r>
            <a:endParaRPr lang="en-US" dirty="0"/>
          </a:p>
          <a:p>
            <a:r>
              <a:rPr lang="en-US" dirty="0"/>
              <a:t>People take varying amounts of practice to get good at particular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Participate in Class</a:t>
            </a:r>
          </a:p>
        </p:txBody>
      </p:sp>
      <p:sp>
        <p:nvSpPr>
          <p:cNvPr id="3" name="Content Placeholder 2"/>
          <p:cNvSpPr>
            <a:spLocks noGrp="1"/>
          </p:cNvSpPr>
          <p:nvPr>
            <p:ph idx="1"/>
          </p:nvPr>
        </p:nvSpPr>
        <p:spPr>
          <a:xfrm>
            <a:off x="3200400" y="1600200"/>
            <a:ext cx="5943600" cy="5257800"/>
          </a:xfrm>
        </p:spPr>
        <p:txBody>
          <a:bodyPr>
            <a:normAutofit fontScale="92500" lnSpcReduction="10000"/>
          </a:bodyPr>
          <a:lstStyle/>
          <a:p>
            <a:pPr>
              <a:spcBef>
                <a:spcPts val="1200"/>
              </a:spcBef>
            </a:pPr>
            <a:r>
              <a:rPr lang="en-US" dirty="0"/>
              <a:t>Sit near the front</a:t>
            </a:r>
          </a:p>
          <a:p>
            <a:r>
              <a:rPr lang="en-US" dirty="0"/>
              <a:t>Introduce yourself to other </a:t>
            </a:r>
            <a:r>
              <a:rPr lang="en-US" dirty="0">
                <a:solidFill>
                  <a:schemeClr val="bg1">
                    <a:lumMod val="65000"/>
                    <a:lumOff val="35000"/>
                  </a:schemeClr>
                </a:solidFill>
              </a:rPr>
              <a:t>students</a:t>
            </a:r>
          </a:p>
          <a:p>
            <a:r>
              <a:rPr lang="en-US" b="1" dirty="0"/>
              <a:t>Review</a:t>
            </a:r>
            <a:r>
              <a:rPr lang="en-US" dirty="0"/>
              <a:t> and </a:t>
            </a:r>
            <a:r>
              <a:rPr lang="en-US" b="1" dirty="0"/>
              <a:t>Preview</a:t>
            </a:r>
            <a:r>
              <a:rPr lang="en-US" dirty="0"/>
              <a:t> before class starts</a:t>
            </a:r>
          </a:p>
          <a:p>
            <a:r>
              <a:rPr lang="en-US" dirty="0"/>
              <a:t>Take good notes</a:t>
            </a:r>
          </a:p>
          <a:p>
            <a:pPr lvl="1"/>
            <a:r>
              <a:rPr lang="en-US" sz="2200" dirty="0"/>
              <a:t>Write down everything the instructor </a:t>
            </a:r>
            <a:br>
              <a:rPr lang="en-US" sz="2200" dirty="0"/>
            </a:br>
            <a:r>
              <a:rPr lang="en-US" sz="2200" dirty="0"/>
              <a:t>writes on the board</a:t>
            </a:r>
          </a:p>
          <a:p>
            <a:pPr>
              <a:spcBef>
                <a:spcPts val="1800"/>
              </a:spcBef>
            </a:pPr>
            <a:r>
              <a:rPr lang="en-US" dirty="0"/>
              <a:t>Ask questions</a:t>
            </a:r>
          </a:p>
          <a:p>
            <a:r>
              <a:rPr lang="en-US" dirty="0"/>
              <a:t>Work at least a few problems right away after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2590800" y="1981200"/>
            <a:ext cx="4038600" cy="4724400"/>
          </a:xfrm>
        </p:spPr>
        <p:txBody>
          <a:bodyPr/>
          <a:lstStyle/>
          <a:p>
            <a:r>
              <a:rPr lang="en-US" dirty="0"/>
              <a:t>Work problems as soon as possible </a:t>
            </a:r>
            <a:br>
              <a:rPr lang="en-US" dirty="0"/>
            </a:br>
            <a:r>
              <a:rPr lang="en-US" dirty="0"/>
              <a:t>after lecture</a:t>
            </a:r>
          </a:p>
          <a:p>
            <a:r>
              <a:rPr lang="en-US" dirty="0"/>
              <a:t>Do most recently assigned homework first</a:t>
            </a:r>
          </a:p>
          <a:p>
            <a:r>
              <a:rPr lang="en-US" dirty="0"/>
              <a:t>Write out each step.  Use lots of paper</a:t>
            </a:r>
          </a:p>
        </p:txBody>
      </p:sp>
      <p:pic>
        <p:nvPicPr>
          <p:cNvPr id="1026" name="Picture 2" descr="http://lhs.lexingtonma.org/Teachers/Halpern/Images/hw%20cartoon.jpg"/>
          <p:cNvPicPr>
            <a:picLocks noChangeAspect="1" noChangeArrowheads="1"/>
          </p:cNvPicPr>
          <p:nvPr/>
        </p:nvPicPr>
        <p:blipFill>
          <a:blip r:embed="rId2" r:link="rId3">
            <a:duotone>
              <a:schemeClr val="bg2">
                <a:shade val="45000"/>
                <a:satMod val="135000"/>
              </a:schemeClr>
              <a:prstClr val="white"/>
            </a:duotone>
          </a:blip>
          <a:srcRect/>
          <a:stretch>
            <a:fillRect/>
          </a:stretch>
        </p:blipFill>
        <p:spPr bwMode="auto">
          <a:xfrm>
            <a:off x="6248400" y="2438400"/>
            <a:ext cx="2424810" cy="24384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Homework</a:t>
            </a:r>
          </a:p>
        </p:txBody>
      </p:sp>
      <p:sp>
        <p:nvSpPr>
          <p:cNvPr id="3" name="Content Placeholder 2"/>
          <p:cNvSpPr>
            <a:spLocks noGrp="1"/>
          </p:cNvSpPr>
          <p:nvPr>
            <p:ph idx="1"/>
          </p:nvPr>
        </p:nvSpPr>
        <p:spPr>
          <a:xfrm>
            <a:off x="3200400" y="1600200"/>
            <a:ext cx="5486400" cy="4876800"/>
          </a:xfrm>
        </p:spPr>
        <p:txBody>
          <a:bodyPr/>
          <a:lstStyle/>
          <a:p>
            <a:pPr>
              <a:buFont typeface="Arial" pitchFamily="34" charset="0"/>
              <a:buChar char="•"/>
            </a:pPr>
            <a:r>
              <a:rPr lang="en-US" dirty="0"/>
              <a:t>Work problems without </a:t>
            </a:r>
            <a:br>
              <a:rPr lang="en-US" dirty="0"/>
            </a:br>
            <a:r>
              <a:rPr lang="en-US" dirty="0"/>
              <a:t>looking at the solution</a:t>
            </a:r>
          </a:p>
          <a:p>
            <a:pPr>
              <a:buFont typeface="Arial" pitchFamily="34" charset="0"/>
              <a:buChar char="•"/>
            </a:pPr>
            <a:r>
              <a:rPr lang="en-US" dirty="0"/>
              <a:t>Don’t stay stuck</a:t>
            </a:r>
          </a:p>
          <a:p>
            <a:pPr lvl="1">
              <a:lnSpc>
                <a:spcPct val="80000"/>
              </a:lnSpc>
              <a:spcBef>
                <a:spcPts val="900"/>
              </a:spcBef>
              <a:buFont typeface="Arial" pitchFamily="34" charset="0"/>
              <a:buChar char="–"/>
            </a:pPr>
            <a:r>
              <a:rPr lang="en-US" sz="2000" dirty="0"/>
              <a:t>Create a model - a simpler, similar problem</a:t>
            </a:r>
          </a:p>
          <a:p>
            <a:pPr lvl="1">
              <a:lnSpc>
                <a:spcPct val="80000"/>
              </a:lnSpc>
              <a:spcBef>
                <a:spcPts val="900"/>
              </a:spcBef>
              <a:buFont typeface="Arial" pitchFamily="34" charset="0"/>
              <a:buChar char="–"/>
            </a:pPr>
            <a:r>
              <a:rPr lang="en-US" sz="2000" dirty="0"/>
              <a:t>Write what you </a:t>
            </a:r>
            <a:r>
              <a:rPr lang="en-US" sz="2000" i="1" dirty="0"/>
              <a:t>do</a:t>
            </a:r>
            <a:r>
              <a:rPr lang="en-US" sz="2000" dirty="0"/>
              <a:t> know</a:t>
            </a:r>
          </a:p>
          <a:p>
            <a:pPr lvl="1">
              <a:lnSpc>
                <a:spcPct val="80000"/>
              </a:lnSpc>
              <a:spcBef>
                <a:spcPts val="900"/>
              </a:spcBef>
              <a:buFont typeface="Arial" pitchFamily="34" charset="0"/>
              <a:buChar char="–"/>
            </a:pPr>
            <a:r>
              <a:rPr lang="en-US" sz="2000" dirty="0"/>
              <a:t>Research in your text or online</a:t>
            </a:r>
          </a:p>
          <a:p>
            <a:pPr lvl="1">
              <a:lnSpc>
                <a:spcPct val="80000"/>
              </a:lnSpc>
              <a:spcBef>
                <a:spcPts val="900"/>
              </a:spcBef>
              <a:buFont typeface="Arial" pitchFamily="34" charset="0"/>
              <a:buChar char="–"/>
            </a:pPr>
            <a:r>
              <a:rPr lang="en-US" sz="2000" dirty="0"/>
              <a:t>Move on and come back to the problem</a:t>
            </a:r>
          </a:p>
          <a:p>
            <a:pPr>
              <a:spcBef>
                <a:spcPts val="1800"/>
              </a:spcBef>
              <a:buFont typeface="Arial" pitchFamily="34" charset="0"/>
              <a:buChar char="•"/>
            </a:pPr>
            <a:r>
              <a:rPr lang="en-US" dirty="0"/>
              <a:t>Work extra problems for </a:t>
            </a:r>
            <a:br>
              <a:rPr lang="en-US" dirty="0"/>
            </a:br>
            <a:r>
              <a:rPr lang="en-US" dirty="0"/>
              <a:t>additional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Homework</a:t>
            </a:r>
          </a:p>
        </p:txBody>
      </p:sp>
      <p:sp>
        <p:nvSpPr>
          <p:cNvPr id="3" name="Content Placeholder 2"/>
          <p:cNvSpPr>
            <a:spLocks noGrp="1"/>
          </p:cNvSpPr>
          <p:nvPr>
            <p:ph idx="1"/>
          </p:nvPr>
        </p:nvSpPr>
        <p:spPr>
          <a:xfrm>
            <a:off x="3200400" y="1600200"/>
            <a:ext cx="5486400" cy="4876800"/>
          </a:xfrm>
        </p:spPr>
        <p:txBody>
          <a:bodyPr/>
          <a:lstStyle/>
          <a:p>
            <a:pPr>
              <a:spcBef>
                <a:spcPts val="1800"/>
              </a:spcBef>
              <a:buFont typeface="Arial" pitchFamily="34" charset="0"/>
              <a:buChar char="•"/>
            </a:pPr>
            <a:r>
              <a:rPr lang="en-US" dirty="0"/>
              <a:t>Do your homework even if you understand the </a:t>
            </a:r>
            <a:r>
              <a:rPr lang="en-US" i="1" dirty="0"/>
              <a:t>concepts</a:t>
            </a:r>
          </a:p>
          <a:p>
            <a:pPr>
              <a:spcBef>
                <a:spcPts val="1800"/>
              </a:spcBef>
              <a:buFont typeface="Arial" pitchFamily="34" charset="0"/>
              <a:buChar char="•"/>
            </a:pPr>
            <a:r>
              <a:rPr lang="en-US" dirty="0"/>
              <a:t>Do your homework even if you don’t understand the concepts.  It may come to you after some practice.</a:t>
            </a:r>
          </a:p>
        </p:txBody>
      </p:sp>
    </p:spTree>
    <p:extLst>
      <p:ext uri="{BB962C8B-B14F-4D97-AF65-F5344CB8AC3E}">
        <p14:creationId xmlns:p14="http://schemas.microsoft.com/office/powerpoint/2010/main" val="29495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Studying</a:t>
            </a:r>
          </a:p>
        </p:txBody>
      </p:sp>
      <p:sp>
        <p:nvSpPr>
          <p:cNvPr id="3" name="Content Placeholder 2"/>
          <p:cNvSpPr>
            <a:spLocks noGrp="1"/>
          </p:cNvSpPr>
          <p:nvPr>
            <p:ph idx="1"/>
          </p:nvPr>
        </p:nvSpPr>
        <p:spPr>
          <a:xfrm>
            <a:off x="3200400" y="1828800"/>
            <a:ext cx="5486400" cy="4525963"/>
          </a:xfrm>
        </p:spPr>
        <p:txBody>
          <a:bodyPr/>
          <a:lstStyle/>
          <a:p>
            <a:r>
              <a:rPr lang="en-US" dirty="0"/>
              <a:t>Create cram cards</a:t>
            </a:r>
          </a:p>
          <a:p>
            <a:r>
              <a:rPr lang="en-US" dirty="0"/>
              <a:t>Make a practice test</a:t>
            </a:r>
          </a:p>
          <a:p>
            <a:r>
              <a:rPr lang="en-US" dirty="0"/>
              <a:t>Review previous tests and quizzes</a:t>
            </a:r>
          </a:p>
          <a:p>
            <a:r>
              <a:rPr lang="en-US" dirty="0"/>
              <a:t>Preview upcoming material</a:t>
            </a:r>
          </a:p>
          <a:p>
            <a:r>
              <a:rPr lang="en-US" dirty="0"/>
              <a:t>Review the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Studying</a:t>
            </a:r>
          </a:p>
        </p:txBody>
      </p:sp>
      <p:sp>
        <p:nvSpPr>
          <p:cNvPr id="3" name="Content Placeholder 2"/>
          <p:cNvSpPr>
            <a:spLocks noGrp="1"/>
          </p:cNvSpPr>
          <p:nvPr>
            <p:ph idx="1"/>
          </p:nvPr>
        </p:nvSpPr>
        <p:spPr>
          <a:xfrm>
            <a:off x="3124200" y="1600200"/>
            <a:ext cx="5105400" cy="3429000"/>
          </a:xfrm>
        </p:spPr>
        <p:txBody>
          <a:bodyPr>
            <a:normAutofit lnSpcReduction="10000"/>
          </a:bodyPr>
          <a:lstStyle/>
          <a:p>
            <a:r>
              <a:rPr lang="en-US" dirty="0"/>
              <a:t>Teach concepts to </a:t>
            </a:r>
            <a:br>
              <a:rPr lang="en-US" dirty="0"/>
            </a:br>
            <a:r>
              <a:rPr lang="en-US" dirty="0"/>
              <a:t>someone else</a:t>
            </a:r>
          </a:p>
          <a:p>
            <a:r>
              <a:rPr lang="en-US" dirty="0"/>
              <a:t>Annotate your notes</a:t>
            </a:r>
          </a:p>
          <a:p>
            <a:r>
              <a:rPr lang="en-US" i="1" dirty="0"/>
              <a:t>Read</a:t>
            </a:r>
            <a:r>
              <a:rPr lang="en-US" dirty="0"/>
              <a:t> your text</a:t>
            </a:r>
          </a:p>
          <a:p>
            <a:r>
              <a:rPr lang="en-US" dirty="0"/>
              <a:t>Make a vocabulary and/or formula list</a:t>
            </a:r>
          </a:p>
        </p:txBody>
      </p:sp>
      <p:pic>
        <p:nvPicPr>
          <p:cNvPr id="2050" name="Picture 2" descr="cartoon8"/>
          <p:cNvPicPr>
            <a:picLocks noChangeAspect="1" noChangeArrowheads="1"/>
          </p:cNvPicPr>
          <p:nvPr/>
        </p:nvPicPr>
        <p:blipFill>
          <a:blip r:embed="rId2">
            <a:duotone>
              <a:schemeClr val="accent5">
                <a:shade val="45000"/>
                <a:satMod val="135000"/>
              </a:schemeClr>
              <a:prstClr val="white"/>
            </a:duotone>
          </a:blip>
          <a:srcRect b="10762"/>
          <a:stretch>
            <a:fillRect/>
          </a:stretch>
        </p:blipFill>
        <p:spPr bwMode="auto">
          <a:xfrm>
            <a:off x="1600200" y="4800600"/>
            <a:ext cx="5943600" cy="20574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2">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School Paper</Template>
  <TotalTime>385</TotalTime>
  <Words>533</Words>
  <Application>Microsoft Office PowerPoint</Application>
  <PresentationFormat>On-screen Show (4:3)</PresentationFormat>
  <Paragraphs>97</Paragraphs>
  <Slides>14</Slides>
  <Notes>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Theme2</vt:lpstr>
      <vt:lpstr>Succeed  in  Math</vt:lpstr>
      <vt:lpstr>What Would You Do</vt:lpstr>
      <vt:lpstr>Math is a Skill</vt:lpstr>
      <vt:lpstr>Participate in Class</vt:lpstr>
      <vt:lpstr>Homework</vt:lpstr>
      <vt:lpstr>More About Homework</vt:lpstr>
      <vt:lpstr>More About Homework</vt:lpstr>
      <vt:lpstr>Studying</vt:lpstr>
      <vt:lpstr>More About Studying</vt:lpstr>
      <vt:lpstr>Study Cycle: Part 1</vt:lpstr>
      <vt:lpstr>Study Cycle: Part 2</vt:lpstr>
      <vt:lpstr>“Story Problems”</vt:lpstr>
      <vt:lpstr>Math Resources</vt:lpstr>
      <vt:lpstr>More Math Resources</vt:lpstr>
    </vt:vector>
  </TitlesOfParts>
  <Company>Grays Harbor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lratclif</dc:creator>
  <cp:lastModifiedBy>Nancy Estergard</cp:lastModifiedBy>
  <cp:revision>52</cp:revision>
  <dcterms:created xsi:type="dcterms:W3CDTF">2009-08-06T20:35:11Z</dcterms:created>
  <dcterms:modified xsi:type="dcterms:W3CDTF">2024-11-04T18:27:32Z</dcterms:modified>
</cp:coreProperties>
</file>